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2"/>
  </p:notesMasterIdLst>
  <p:sldIdLst>
    <p:sldId id="256" r:id="rId2"/>
    <p:sldId id="257" r:id="rId3"/>
    <p:sldId id="2028" r:id="rId4"/>
    <p:sldId id="818" r:id="rId5"/>
    <p:sldId id="2035" r:id="rId6"/>
    <p:sldId id="819" r:id="rId7"/>
    <p:sldId id="813" r:id="rId8"/>
    <p:sldId id="811" r:id="rId9"/>
    <p:sldId id="2036" r:id="rId10"/>
    <p:sldId id="2037" r:id="rId11"/>
    <p:sldId id="2038" r:id="rId12"/>
    <p:sldId id="814" r:id="rId13"/>
    <p:sldId id="403" r:id="rId14"/>
    <p:sldId id="815" r:id="rId15"/>
    <p:sldId id="2039" r:id="rId16"/>
    <p:sldId id="258" r:id="rId17"/>
    <p:sldId id="810" r:id="rId18"/>
    <p:sldId id="812" r:id="rId19"/>
    <p:sldId id="2041" r:id="rId20"/>
    <p:sldId id="2032" r:id="rId21"/>
    <p:sldId id="2034" r:id="rId22"/>
    <p:sldId id="821" r:id="rId23"/>
    <p:sldId id="823" r:id="rId24"/>
    <p:sldId id="824" r:id="rId25"/>
    <p:sldId id="262" r:id="rId26"/>
    <p:sldId id="2040" r:id="rId27"/>
    <p:sldId id="822" r:id="rId28"/>
    <p:sldId id="2026" r:id="rId29"/>
    <p:sldId id="2024" r:id="rId30"/>
    <p:sldId id="2025" r:id="rId31"/>
    <p:sldId id="1948" r:id="rId32"/>
    <p:sldId id="2033" r:id="rId33"/>
    <p:sldId id="2030" r:id="rId34"/>
    <p:sldId id="2031" r:id="rId35"/>
    <p:sldId id="2027" r:id="rId36"/>
    <p:sldId id="820" r:id="rId37"/>
    <p:sldId id="825" r:id="rId38"/>
    <p:sldId id="2029" r:id="rId39"/>
    <p:sldId id="809" r:id="rId40"/>
    <p:sldId id="776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706"/>
    <p:restoredTop sz="94663"/>
  </p:normalViewPr>
  <p:slideViewPr>
    <p:cSldViewPr snapToGrid="0">
      <p:cViewPr varScale="1">
        <p:scale>
          <a:sx n="244" d="100"/>
          <a:sy n="244" d="100"/>
        </p:scale>
        <p:origin x="208" y="1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B21474-C187-9D47-9725-15E2DEB4E895}" type="datetimeFigureOut">
              <a:rPr lang="en-US" smtClean="0"/>
              <a:t>9/3/25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41D2E8-7699-954B-949F-FB7DD1673F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8841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41D2E8-7699-954B-949F-FB7DD1673F6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2681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41D2E8-7699-954B-949F-FB7DD1673F6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5226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20835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8400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7CEB43-0E5E-8D41-9FA8-3FD891617D7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4499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3813A-901B-36D6-2140-2DCB2BE13D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83243B-239F-AE45-C22D-A79CFBFC86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66E8D4-4841-B0A2-A533-3202CD9B4B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 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E590DA-891B-5BB9-F42B-FC6583FDC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Fillmore Workshop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86EC20-2548-9EF1-2530-7A832B76B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FE0E9-8952-F94B-8C47-0AD31E771C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6960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F5E0F-DFC5-AB5B-C7A5-978775D51A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D08EA07-04DF-6A51-77D2-CE7EE68D5A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54EA45-4FB1-E1FC-1E4D-C92DF3163D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 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93FF56-CD59-D0C1-C33E-1F6E8FC7D6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Fillmore Workshop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257B9B-E311-7423-6F3D-CC9F867AEA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FE0E9-8952-F94B-8C47-0AD31E771C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2259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70219B3-DB66-F65E-1664-E378C79B7A9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287ECE5-1919-CAA6-8754-F383FCCEFD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2A21F2-CE4C-AA81-C3FD-E4E73B6C29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 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6910E2-B931-C4C3-6934-8E6A2FF0CE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Fillmore Workshop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21233F-BA33-0E51-402E-C2DF3FCD3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FE0E9-8952-F94B-8C47-0AD31E771C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3266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9AAF79-9019-551A-635C-7291EFE2F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18C18D-5BC9-C233-2EA6-FCCBDE39F9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58785E-F950-7B5C-8EE4-1AB6BB0A62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 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FF882E-0003-60EE-98AE-429C01DE9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Fillmore Workshop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D6B951-0F6B-4BA4-E944-08693FE56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FE0E9-8952-F94B-8C47-0AD31E771C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1457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90544-E76D-F9BC-A973-5B58DF9878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6AD342-177E-E745-8B8D-6F2A0B3CA4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68E144-AE0B-B7F5-F533-390F92E6C9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 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1A5E4C-2297-ED6C-22C2-A4A06A82D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Fillmore Workshop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4B509A-3C09-1526-17C1-EB06B273C8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FE0E9-8952-F94B-8C47-0AD31E771C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7450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7A053D-8E03-E452-6581-1C68A3275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5DBC91-94D8-85B2-CF0B-D720ABB477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C8497F-CC7B-AC7F-D13E-153EFEA802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07BC8E-0D9E-8BDC-26B8-9328605145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 2025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ED8B46-73FB-FA67-35D5-BDD3DA239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Fillmore Workshop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BD52FD-6273-EAD7-161F-D21531FE14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FE0E9-8952-F94B-8C47-0AD31E771C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17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9451E3-4485-91F9-1CA0-F085154375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3F0782-D9E1-1616-1723-48C0175DB5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012FB3-B558-8432-2EC4-CBBA9C0AFD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03E3FB7-0BD0-B29D-D81B-A94899B0C6D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D6A5A7E-C07E-BBA9-990F-B257834F84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8867B6F-B461-B2D9-F5B2-88414BC998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 2025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0FB131D-F880-F688-35F0-8B873A2779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Fillmore Workshop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B76F6DA-E595-D141-959F-B5B77F6E5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FE0E9-8952-F94B-8C47-0AD31E771C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6571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20A735-E078-F695-50AA-F84B0EE25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9BD2D1-2A9E-7510-2228-A45A78717D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 2025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012F8F-E11C-B6D8-EACC-37A7EB440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Fillmore Workshop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E3FEC8-66C8-99B0-56CA-BA3676233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FE0E9-8952-F94B-8C47-0AD31E771C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7524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98BF373-1323-A56D-6D9B-F7DAE886AE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 2025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02FF251-A8A0-B9AF-BD11-9C4B9733FE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Fillmore Workshop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DFCB59-4E3D-656D-1040-CFBB850EC2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FE0E9-8952-F94B-8C47-0AD31E771C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3804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54699-DB93-288A-DBE9-AB1D16154A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5E31A9-1A62-1B65-CECE-AFA1974C5E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E03B42-7139-A9EF-D7AF-4FC95CC46D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9B976B-B2E5-B505-C761-34233247A6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 2025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06C2F3-A412-82E8-79D3-552E628E07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Fillmore Workshop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185EEA-FE99-8C77-2CB9-8E91C93C74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FE0E9-8952-F94B-8C47-0AD31E771C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7737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8C197E-28F4-3D1F-71B9-61BFF951A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46F061A-450F-9B09-B95B-A76241F580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B3C10C-7D48-99B4-E521-5363229CB7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4DB667-D059-6505-197A-19E49E5AA5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 2025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13F265-AE73-1A3C-D32D-3CC69D6C9F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Fillmore Workshop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7CF4B6-3D05-ADD3-9578-FF4C5106EA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FE0E9-8952-F94B-8C47-0AD31E771C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8699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0C34C05-3122-24A6-E5C4-188588C08D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72E808-B90E-E6AE-97A3-FBAA74143D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F6DA3D-A682-D74B-D0FD-FC4F10D137B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/>
              <a:t>Sept 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5C876E-F626-2B92-22EB-F3F3410BC2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/>
              <a:t>Fillmore Workshop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7F697B-C70F-9025-0CAD-0DB1741B6A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C0FE0E9-8952-F94B-8C47-0AD31E771C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4433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wmf"/><Relationship Id="rId4" Type="http://schemas.openxmlformats.org/officeDocument/2006/relationships/image" Target="../media/image13.wm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courses.grainger.illinois.edu/CS433/fa2021/slides/chapter1-part1-post-lecture.pdf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81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dG628PEN1fY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://ai.eecs.umich.edu/people/conway/Memoirs/MIT/MIT_Reminiscences.pdf" TargetMode="External"/><Relationship Id="rId2" Type="http://schemas.openxmlformats.org/officeDocument/2006/relationships/hyperlink" Target="http://www.eecs.mit.edu/docs/newsletter/VLSI.pdf" TargetMode="Externa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6.png"/><Relationship Id="rId4" Type="http://schemas.openxmlformats.org/officeDocument/2006/relationships/image" Target="../media/image83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://recommendpapers.xyz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png"/><Relationship Id="rId4" Type="http://schemas.openxmlformats.org/officeDocument/2006/relationships/hyperlink" Target="http://perspectives.mvdirona.com/2008/04/06/DiseconomiesOfScale.aspx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C4265-3ADE-A52C-7683-AD599C4CB4B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Vision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64FF1F-378F-B19A-3B14-2C47400C914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Kenneth Church</a:t>
            </a:r>
          </a:p>
          <a:p>
            <a:r>
              <a:rPr lang="en-US" dirty="0"/>
              <a:t>September, 2025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10D519-6D7E-F723-4BCB-7D9D0D253D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 2025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B23488-8425-32A9-B198-E8BC5BE4FC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FE0E9-8952-F94B-8C47-0AD31E771CD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8444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7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287" y="3508377"/>
            <a:ext cx="4543425" cy="3262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338" name="Title 1"/>
          <p:cNvSpPr>
            <a:spLocks noGrp="1"/>
          </p:cNvSpPr>
          <p:nvPr>
            <p:ph type="ctrTitle"/>
          </p:nvPr>
        </p:nvSpPr>
        <p:spPr>
          <a:xfrm>
            <a:off x="1346438" y="330200"/>
            <a:ext cx="9746776" cy="1470025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b="1" dirty="0"/>
              <a:t>On Delivering Embarrassingly Distributed Cloud Services</a:t>
            </a:r>
            <a:endParaRPr lang="en-US" dirty="0"/>
          </a:p>
        </p:txBody>
      </p:sp>
      <p:sp>
        <p:nvSpPr>
          <p:cNvPr id="14339" name="Subtitle 2"/>
          <p:cNvSpPr>
            <a:spLocks noGrp="1"/>
          </p:cNvSpPr>
          <p:nvPr>
            <p:ph type="subTitle" idx="1"/>
          </p:nvPr>
        </p:nvSpPr>
        <p:spPr>
          <a:xfrm>
            <a:off x="2362200" y="1828800"/>
            <a:ext cx="6400800" cy="1752600"/>
          </a:xfrm>
        </p:spPr>
        <p:txBody>
          <a:bodyPr>
            <a:normAutofit lnSpcReduction="10000"/>
          </a:bodyPr>
          <a:lstStyle/>
          <a:p>
            <a:pPr eaLnBrk="1" hangingPunct="1">
              <a:lnSpc>
                <a:spcPct val="80000"/>
              </a:lnSpc>
            </a:pPr>
            <a:r>
              <a:rPr lang="en-US" sz="2700" b="1" dirty="0"/>
              <a:t>Ken Church</a:t>
            </a:r>
          </a:p>
          <a:p>
            <a:pPr eaLnBrk="1" hangingPunct="1">
              <a:lnSpc>
                <a:spcPct val="80000"/>
              </a:lnSpc>
            </a:pPr>
            <a:r>
              <a:rPr lang="en-US" sz="2700" b="1" dirty="0"/>
              <a:t>Albert Greenberg</a:t>
            </a:r>
          </a:p>
          <a:p>
            <a:pPr eaLnBrk="1" hangingPunct="1">
              <a:lnSpc>
                <a:spcPct val="80000"/>
              </a:lnSpc>
            </a:pPr>
            <a:r>
              <a:rPr lang="en-US" sz="2700" b="1" dirty="0"/>
              <a:t>James Hamilton</a:t>
            </a:r>
          </a:p>
          <a:p>
            <a:pPr eaLnBrk="1" hangingPunct="1">
              <a:lnSpc>
                <a:spcPct val="80000"/>
              </a:lnSpc>
            </a:pPr>
            <a:r>
              <a:rPr lang="en-US" sz="2700" dirty="0"/>
              <a:t>{church, albert, </a:t>
            </a:r>
            <a:r>
              <a:rPr lang="en-US" sz="2700" dirty="0" err="1"/>
              <a:t>jamesrh</a:t>
            </a:r>
            <a:r>
              <a:rPr lang="en-US" sz="2700" dirty="0"/>
              <a:t>}@</a:t>
            </a:r>
            <a:r>
              <a:rPr lang="en-US" sz="2700" dirty="0" err="1"/>
              <a:t>microsoft.com</a:t>
            </a:r>
            <a:endParaRPr lang="en-US" sz="2700" dirty="0"/>
          </a:p>
        </p:txBody>
      </p:sp>
      <p:pic>
        <p:nvPicPr>
          <p:cNvPr id="14340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714164" y="3423443"/>
            <a:ext cx="4191000" cy="1992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41" name="Picture 6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933295" y="1752600"/>
            <a:ext cx="2038350" cy="266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ular Callout 6"/>
          <p:cNvSpPr/>
          <p:nvPr/>
        </p:nvSpPr>
        <p:spPr>
          <a:xfrm>
            <a:off x="1828800" y="2362201"/>
            <a:ext cx="914400" cy="612775"/>
          </a:xfrm>
          <a:prstGeom prst="wedgeRectCallout">
            <a:avLst>
              <a:gd name="adj1" fmla="val -1785"/>
              <a:gd name="adj2" fmla="val 137127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800" dirty="0">
                <a:solidFill>
                  <a:schemeClr val="tx1"/>
                </a:solidFill>
              </a:rPr>
              <a:t>$1B</a:t>
            </a:r>
          </a:p>
        </p:txBody>
      </p:sp>
      <p:sp>
        <p:nvSpPr>
          <p:cNvPr id="8" name="Rectangular Callout 7"/>
          <p:cNvSpPr/>
          <p:nvPr/>
        </p:nvSpPr>
        <p:spPr>
          <a:xfrm>
            <a:off x="9097370" y="4519659"/>
            <a:ext cx="914400" cy="612775"/>
          </a:xfrm>
          <a:prstGeom prst="wedgeRectCallout">
            <a:avLst>
              <a:gd name="adj1" fmla="val -95815"/>
              <a:gd name="adj2" fmla="val 18922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800" dirty="0">
                <a:solidFill>
                  <a:schemeClr val="tx1"/>
                </a:solidFill>
              </a:rPr>
              <a:t>$2M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18FD375-456A-4B0F-8C8C-E39A1B3B7CC7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sp>
        <p:nvSpPr>
          <p:cNvPr id="10" name="Rectangular Callout 9"/>
          <p:cNvSpPr/>
          <p:nvPr/>
        </p:nvSpPr>
        <p:spPr>
          <a:xfrm>
            <a:off x="2944505" y="1752600"/>
            <a:ext cx="1295400" cy="533400"/>
          </a:xfrm>
          <a:prstGeom prst="wedgeRectCallout">
            <a:avLst>
              <a:gd name="adj1" fmla="val -56491"/>
              <a:gd name="adj2" fmla="val 87841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800" dirty="0">
                <a:solidFill>
                  <a:schemeClr val="tx1"/>
                </a:solidFill>
              </a:rPr>
              <a:t>Board</a:t>
            </a:r>
          </a:p>
        </p:txBody>
      </p:sp>
      <p:sp>
        <p:nvSpPr>
          <p:cNvPr id="11" name="Rectangular Callout 10"/>
          <p:cNvSpPr/>
          <p:nvPr/>
        </p:nvSpPr>
        <p:spPr>
          <a:xfrm>
            <a:off x="7789460" y="1936637"/>
            <a:ext cx="1828800" cy="533400"/>
          </a:xfrm>
          <a:prstGeom prst="wedgeRectCallout">
            <a:avLst>
              <a:gd name="adj1" fmla="val 38309"/>
              <a:gd name="adj2" fmla="val 413690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800" dirty="0">
                <a:solidFill>
                  <a:schemeClr val="tx1"/>
                </a:solidFill>
              </a:rPr>
              <a:t>Affordable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4AEC93A-80E9-A8F9-B9BF-D0D76B8E7B3E}"/>
              </a:ext>
            </a:extLst>
          </p:cNvPr>
          <p:cNvSpPr txBox="1"/>
          <p:nvPr/>
        </p:nvSpPr>
        <p:spPr>
          <a:xfrm>
            <a:off x="668740" y="635635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4" name="Picture 3" descr="A close-up of a list of information&#10;&#10;AI-generated content may be incorrect.">
            <a:extLst>
              <a:ext uri="{FF2B5EF4-FFF2-40B4-BE49-F238E27FC236}">
                <a16:creationId xmlns:a16="http://schemas.microsoft.com/office/drawing/2014/main" id="{71DD769D-44A7-8B34-20CF-BE8F33235B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5461887"/>
            <a:ext cx="6002741" cy="1347114"/>
          </a:xfrm>
          <a:prstGeom prst="rect">
            <a:avLst/>
          </a:prstGeom>
          <a:solidFill>
            <a:srgbClr val="FFFF00"/>
          </a:solidFill>
          <a:ln w="38100">
            <a:solidFill>
              <a:schemeClr val="accent1">
                <a:shade val="50000"/>
              </a:schemeClr>
            </a:solidFill>
          </a:ln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5951DC-3F4B-6B94-8E51-6815C4B3A8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 2025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0" grpId="0" animBg="1"/>
      <p:bldP spid="1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9AB82C-E7BB-A187-AA75-F521015974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9F31EAB-4536-065E-87EE-836CC9D62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Agenda: </a:t>
            </a:r>
            <a:br>
              <a:rPr lang="en-US" dirty="0"/>
            </a:br>
            <a:r>
              <a:rPr lang="en-US" dirty="0"/>
              <a:t>Unifying Themes: </a:t>
            </a:r>
            <a:r>
              <a:rPr lang="en-US" dirty="0">
                <a:sym typeface="Wingdings" pitchFamily="2" charset="2"/>
              </a:rPr>
              <a:t>Scaling, Growth &amp; Collaboration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BDBC1BD-AEF3-C44B-6F9C-18154B9044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Macro (Large Market Forces)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6297DE6-BB2B-B321-042E-6A260B823DF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62500" lnSpcReduction="20000"/>
          </a:bodyPr>
          <a:lstStyle/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Who can afford to play?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Narrative: Big companies with deep pockets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DeepSeek showed anyone can contribute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Clouds 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sym typeface="Wingdings" pitchFamily="2" charset="2"/>
              </a:rPr>
              <a:t> Phones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Inference &gt;&gt; Training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“Implications for global warming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“Diseconomies of scale”</a:t>
            </a:r>
          </a:p>
          <a:p>
            <a:pPr>
              <a:buFont typeface="Wingdings" pitchFamily="2" charset="2"/>
              <a:buChar char="Ø"/>
            </a:pPr>
            <a:r>
              <a:rPr lang="en-US" b="1" dirty="0"/>
              <a:t>Peak Data: </a:t>
            </a:r>
          </a:p>
          <a:p>
            <a:pPr lvl="1"/>
            <a:r>
              <a:rPr lang="en-US" dirty="0"/>
              <a:t>Scaling laws break down if we run out of data</a:t>
            </a:r>
          </a:p>
          <a:p>
            <a:r>
              <a:rPr lang="en-US" dirty="0"/>
              <a:t>Moore’s Law: Everything is getting better </a:t>
            </a:r>
          </a:p>
          <a:p>
            <a:pPr lvl="1"/>
            <a:r>
              <a:rPr lang="en-US" dirty="0"/>
              <a:t>but at different rates </a:t>
            </a:r>
            <a:r>
              <a:rPr lang="en-US" dirty="0">
                <a:sym typeface="Wingdings" pitchFamily="2" charset="2"/>
              </a:rPr>
              <a:t> need to rebalance</a:t>
            </a:r>
            <a:endParaRPr lang="en-US" dirty="0"/>
          </a:p>
          <a:p>
            <a:r>
              <a:rPr lang="en-US" dirty="0"/>
              <a:t>Should we be more concerned about </a:t>
            </a:r>
          </a:p>
          <a:p>
            <a:pPr lvl="1"/>
            <a:r>
              <a:rPr lang="en-US" dirty="0"/>
              <a:t>supply or demand?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DEF3DB1-F89D-D353-3824-7B513F9A1D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Micro (Personal Research)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BDE8A44B-C1A7-68DB-869D-B5CF19C3775A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Unify LLMs and Linear Algebra</a:t>
            </a:r>
          </a:p>
          <a:p>
            <a:pPr lvl="1"/>
            <a:r>
              <a:rPr lang="en-US" dirty="0"/>
              <a:t>SVD with Batching</a:t>
            </a:r>
          </a:p>
          <a:p>
            <a:pPr lvl="1"/>
            <a:r>
              <a:rPr lang="en-US" dirty="0"/>
              <a:t>Better Together</a:t>
            </a:r>
          </a:p>
          <a:p>
            <a:pPr lvl="2"/>
            <a:r>
              <a:rPr lang="en-US" dirty="0"/>
              <a:t>Academic Search</a:t>
            </a:r>
          </a:p>
          <a:p>
            <a:pPr lvl="3"/>
            <a:r>
              <a:rPr lang="en-US" dirty="0"/>
              <a:t>BERT Embeddings of Papers</a:t>
            </a:r>
          </a:p>
          <a:p>
            <a:pPr lvl="3"/>
            <a:r>
              <a:rPr lang="en-US" dirty="0"/>
              <a:t>Spectral Clustering of Citations</a:t>
            </a:r>
          </a:p>
          <a:p>
            <a:pPr lvl="1"/>
            <a:r>
              <a:rPr lang="en-US" dirty="0"/>
              <a:t>Loss Functions</a:t>
            </a:r>
          </a:p>
          <a:p>
            <a:pPr lvl="2"/>
            <a:r>
              <a:rPr lang="en-US" dirty="0"/>
              <a:t>Entropy: Predict the next word</a:t>
            </a:r>
          </a:p>
          <a:p>
            <a:pPr lvl="2"/>
            <a:r>
              <a:rPr lang="en-US" dirty="0"/>
              <a:t>Nuclear Norm: within </a:t>
            </a:r>
            <a:r>
              <a:rPr lang="en-US" dirty="0">
                <a:sym typeface="Wingdings" pitchFamily="2" charset="2"/>
              </a:rPr>
              <a:t> across</a:t>
            </a:r>
          </a:p>
          <a:p>
            <a:r>
              <a:rPr lang="en-US" dirty="0">
                <a:sym typeface="Wingdings" pitchFamily="2" charset="2"/>
              </a:rPr>
              <a:t>Low Resource Languages </a:t>
            </a:r>
          </a:p>
          <a:p>
            <a:pPr lvl="1"/>
            <a:r>
              <a:rPr lang="en-US" dirty="0">
                <a:sym typeface="Wingdings" pitchFamily="2" charset="2"/>
              </a:rPr>
              <a:t>Growth Opportunities</a:t>
            </a:r>
          </a:p>
          <a:p>
            <a:pPr lvl="1"/>
            <a:r>
              <a:rPr lang="en-US" dirty="0">
                <a:sym typeface="Wingdings" pitchFamily="2" charset="2"/>
              </a:rPr>
              <a:t>Target languages with future demand</a:t>
            </a:r>
          </a:p>
          <a:p>
            <a:pPr lvl="2"/>
            <a:r>
              <a:rPr lang="en-US" dirty="0">
                <a:sym typeface="Wingdings" pitchFamily="2" charset="2"/>
              </a:rPr>
              <a:t>Many speakers and impressive GDP growth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18269FE-47ED-48F2-CFF1-50E0E2CA0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 2025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3EE4BDA-6398-183E-6BB0-1CF08D7CD5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FE0E9-8952-F94B-8C47-0AD31E771CD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0592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graph with a line and a line&#10;&#10;AI-generated content may be incorrect.">
            <a:extLst>
              <a:ext uri="{FF2B5EF4-FFF2-40B4-BE49-F238E27FC236}">
                <a16:creationId xmlns:a16="http://schemas.microsoft.com/office/drawing/2014/main" id="{EF280751-BB1A-8392-9A78-A4FD50883C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88982" y="158190"/>
            <a:ext cx="8852649" cy="6514752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26E5E8-29EA-1326-A5F5-15058C65A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157" y="342072"/>
            <a:ext cx="3618539" cy="2946694"/>
          </a:xfrm>
        </p:spPr>
        <p:txBody>
          <a:bodyPr/>
          <a:lstStyle/>
          <a:p>
            <a:r>
              <a:rPr lang="en-US" sz="6000" dirty="0"/>
              <a:t>Peak Data: </a:t>
            </a:r>
            <a:br>
              <a:rPr lang="en-US" dirty="0"/>
            </a:br>
            <a:r>
              <a:rPr lang="en-US" sz="2400" dirty="0"/>
              <a:t>We are running out of data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653BC7-73A0-1002-D64A-3F05F85E39AE}"/>
              </a:ext>
            </a:extLst>
          </p:cNvPr>
          <p:cNvSpPr txBox="1"/>
          <p:nvPr/>
        </p:nvSpPr>
        <p:spPr>
          <a:xfrm>
            <a:off x="454709" y="2722727"/>
            <a:ext cx="3463433" cy="1938992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Suggestion: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Target data sources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like DNA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with more growth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(10k /decade)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4F4BA3-CE7C-238C-4217-13F5040F3B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 2025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DCAACE-1ECE-89F9-CD8F-8066CED18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FE0E9-8952-F94B-8C47-0AD31E771CD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226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Sept 2025</a:t>
            </a: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FA1A6B-7690-4168-9CD4-425D2F3356B3}" type="slidenum">
              <a:rPr lang="en-US"/>
              <a:pPr>
                <a:defRPr/>
              </a:pPr>
              <a:t>13</a:t>
            </a:fld>
            <a:endParaRPr lang="en-US"/>
          </a:p>
        </p:txBody>
      </p:sp>
      <p:sp>
        <p:nvSpPr>
          <p:cNvPr id="119810" name="Rectang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/>
              <a:t>“</a:t>
            </a:r>
            <a:r>
              <a:rPr lang="en-US" sz="4000" i="1"/>
              <a:t>It never pays to think until you’ve run out of data</a:t>
            </a:r>
            <a:r>
              <a:rPr lang="en-US" sz="4000"/>
              <a:t>” – Eric Brill</a:t>
            </a:r>
          </a:p>
        </p:txBody>
      </p:sp>
      <p:pic>
        <p:nvPicPr>
          <p:cNvPr id="119811" name="Picture 3" descr="Figure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2743200" y="1447801"/>
            <a:ext cx="6324600" cy="5059363"/>
          </a:xfrm>
          <a:noFill/>
          <a:ln/>
        </p:spPr>
      </p:pic>
      <p:sp>
        <p:nvSpPr>
          <p:cNvPr id="119812" name="Text Box 4"/>
          <p:cNvSpPr txBox="1">
            <a:spLocks noChangeArrowheads="1"/>
          </p:cNvSpPr>
          <p:nvPr/>
        </p:nvSpPr>
        <p:spPr bwMode="auto">
          <a:xfrm>
            <a:off x="3352801" y="1828800"/>
            <a:ext cx="5084763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sz="1400">
                <a:latin typeface="Times New Roman" pitchFamily="18" charset="0"/>
              </a:rPr>
              <a:t>Banko &amp; Brill:  Mitigating the Paucity-of-Data Problem (HLT 2001)</a:t>
            </a:r>
          </a:p>
        </p:txBody>
      </p:sp>
      <p:sp>
        <p:nvSpPr>
          <p:cNvPr id="119813" name="AutoShape 5"/>
          <p:cNvSpPr>
            <a:spLocks noChangeArrowheads="1"/>
          </p:cNvSpPr>
          <p:nvPr/>
        </p:nvSpPr>
        <p:spPr bwMode="auto">
          <a:xfrm>
            <a:off x="2971800" y="5257800"/>
            <a:ext cx="6172200" cy="1264980"/>
          </a:xfrm>
          <a:prstGeom prst="cloudCallout">
            <a:avLst>
              <a:gd name="adj1" fmla="val -1259"/>
              <a:gd name="adj2" fmla="val -153245"/>
            </a:avLst>
          </a:prstGeom>
          <a:solidFill>
            <a:srgbClr val="CC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en-US" sz="2400" b="1">
                <a:solidFill>
                  <a:srgbClr val="FFFF00"/>
                </a:solidFill>
              </a:rPr>
              <a:t>Fire everybody and </a:t>
            </a:r>
          </a:p>
          <a:p>
            <a:pPr algn="ctr"/>
            <a:r>
              <a:rPr lang="en-US" sz="2400" b="1">
                <a:solidFill>
                  <a:srgbClr val="FFFF00"/>
                </a:solidFill>
              </a:rPr>
              <a:t>spend the money on data</a:t>
            </a:r>
          </a:p>
        </p:txBody>
      </p:sp>
      <p:sp>
        <p:nvSpPr>
          <p:cNvPr id="119814" name="AutoShape 6"/>
          <p:cNvSpPr>
            <a:spLocks noChangeArrowheads="1"/>
          </p:cNvSpPr>
          <p:nvPr/>
        </p:nvSpPr>
        <p:spPr bwMode="auto">
          <a:xfrm>
            <a:off x="8244968" y="3200400"/>
            <a:ext cx="2527940" cy="830997"/>
          </a:xfrm>
          <a:prstGeom prst="wedgeRectCallout">
            <a:avLst>
              <a:gd name="adj1" fmla="val -73407"/>
              <a:gd name="adj2" fmla="val -40675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There is no data like more data</a:t>
            </a:r>
          </a:p>
        </p:txBody>
      </p:sp>
      <p:sp>
        <p:nvSpPr>
          <p:cNvPr id="119815" name="AutoShape 7"/>
          <p:cNvSpPr>
            <a:spLocks noChangeArrowheads="1"/>
          </p:cNvSpPr>
          <p:nvPr/>
        </p:nvSpPr>
        <p:spPr bwMode="auto">
          <a:xfrm>
            <a:off x="1752600" y="2438400"/>
            <a:ext cx="2362200" cy="831850"/>
          </a:xfrm>
          <a:prstGeom prst="wedgeRectCallout">
            <a:avLst>
              <a:gd name="adj1" fmla="val 54435"/>
              <a:gd name="adj2" fmla="val 89315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en-US" sz="2400"/>
              <a:t>No consistently</a:t>
            </a:r>
          </a:p>
          <a:p>
            <a:pPr algn="ctr"/>
            <a:r>
              <a:rPr lang="en-US" sz="2400"/>
              <a:t>best learner</a:t>
            </a:r>
          </a:p>
        </p:txBody>
      </p:sp>
      <p:sp>
        <p:nvSpPr>
          <p:cNvPr id="119816" name="AutoShape 8"/>
          <p:cNvSpPr>
            <a:spLocks noChangeArrowheads="1"/>
          </p:cNvSpPr>
          <p:nvPr/>
        </p:nvSpPr>
        <p:spPr bwMode="auto">
          <a:xfrm rot="16200000">
            <a:off x="9453563" y="4735512"/>
            <a:ext cx="3505200" cy="466725"/>
          </a:xfrm>
          <a:prstGeom prst="wedgeRectCallout">
            <a:avLst>
              <a:gd name="adj1" fmla="val -24005"/>
              <a:gd name="adj2" fmla="val -406604"/>
            </a:avLst>
          </a:prstGeom>
          <a:solidFill>
            <a:srgbClr val="FFC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en-US" sz="2400"/>
              <a:t>Quoted out of context</a:t>
            </a:r>
          </a:p>
        </p:txBody>
      </p:sp>
      <p:sp>
        <p:nvSpPr>
          <p:cNvPr id="119817" name="AutoShape 9"/>
          <p:cNvSpPr>
            <a:spLocks noChangeArrowheads="1"/>
          </p:cNvSpPr>
          <p:nvPr/>
        </p:nvSpPr>
        <p:spPr bwMode="auto">
          <a:xfrm>
            <a:off x="3962400" y="1447800"/>
            <a:ext cx="6477000" cy="831850"/>
          </a:xfrm>
          <a:prstGeom prst="wedgeRectCallout">
            <a:avLst>
              <a:gd name="adj1" fmla="val -12255"/>
              <a:gd name="adj2" fmla="val 95037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en-US" sz="2400" dirty="0"/>
              <a:t>Moore’s Law Constant:</a:t>
            </a:r>
          </a:p>
          <a:p>
            <a:pPr algn="ctr"/>
            <a:r>
              <a:rPr lang="en-US" sz="2400" dirty="0"/>
              <a:t>Data Collection Rates </a:t>
            </a:r>
            <a:r>
              <a:rPr lang="en-US" sz="2400" dirty="0">
                <a:sym typeface="Wingdings" pitchFamily="2" charset="2"/>
              </a:rPr>
              <a:t> Improvement Rates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68608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" dur="500"/>
                                        <p:tgtEl>
                                          <p:spTgt spid="1198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2" dur="500"/>
                                        <p:tgtEl>
                                          <p:spTgt spid="1198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7" dur="500"/>
                                        <p:tgtEl>
                                          <p:spTgt spid="1198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22" dur="500"/>
                                        <p:tgtEl>
                                          <p:spTgt spid="1198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27" dur="500"/>
                                        <p:tgtEl>
                                          <p:spTgt spid="1198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9813" grpId="0" animBg="1"/>
      <p:bldP spid="119814" grpId="0" animBg="1"/>
      <p:bldP spid="119815" grpId="0" animBg="1"/>
      <p:bldP spid="119816" grpId="0" animBg="1"/>
      <p:bldP spid="11981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100E746-F97D-C1DE-96B3-20FDB42C5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Scope</a:t>
            </a:r>
          </a:p>
        </p:txBody>
      </p:sp>
      <p:pic>
        <p:nvPicPr>
          <p:cNvPr id="5" name="Content Placeholder 4" descr="A person standing in front of a computer&#10;&#10;AI-generated content may be incorrect.">
            <a:extLst>
              <a:ext uri="{FF2B5EF4-FFF2-40B4-BE49-F238E27FC236}">
                <a16:creationId xmlns:a16="http://schemas.microsoft.com/office/drawing/2014/main" id="{50108442-A893-D7BC-2F3F-AAAAB24B786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30761" y="1379951"/>
            <a:ext cx="5586051" cy="5896842"/>
          </a:xfr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5D98688-5BC8-C072-5268-2D53DDBD09B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Collaboration with </a:t>
            </a:r>
          </a:p>
          <a:p>
            <a:pPr lvl="1"/>
            <a:r>
              <a:rPr lang="en-US" dirty="0"/>
              <a:t>Alex Szalay (Astronomy)</a:t>
            </a:r>
          </a:p>
          <a:p>
            <a:r>
              <a:rPr lang="en-US" dirty="0"/>
              <a:t>I was hoping his data would be astronomical</a:t>
            </a:r>
          </a:p>
          <a:p>
            <a:pPr lvl="1"/>
            <a:r>
              <a:rPr lang="en-US" dirty="0"/>
              <a:t>But data in astronomy</a:t>
            </a:r>
          </a:p>
          <a:p>
            <a:pPr lvl="1"/>
            <a:r>
              <a:rPr lang="en-US" dirty="0"/>
              <a:t>are limited by budgets (not universe)</a:t>
            </a:r>
          </a:p>
          <a:p>
            <a:r>
              <a:rPr lang="en-US" dirty="0"/>
              <a:t>He was hoping speech &amp; language data would be larger</a:t>
            </a:r>
          </a:p>
          <a:p>
            <a:pPr lvl="1"/>
            <a:r>
              <a:rPr lang="en-US" dirty="0"/>
              <a:t>but there is a finite population </a:t>
            </a:r>
          </a:p>
          <a:p>
            <a:pPr lvl="1"/>
            <a:r>
              <a:rPr lang="en-US" dirty="0"/>
              <a:t>with limited time to talk</a:t>
            </a:r>
          </a:p>
          <a:p>
            <a:r>
              <a:rPr lang="en-US" dirty="0"/>
              <a:t>Doctors at Hopkins suggested DNA</a:t>
            </a:r>
          </a:p>
          <a:p>
            <a:pPr lvl="1"/>
            <a:r>
              <a:rPr lang="en-US" dirty="0"/>
              <a:t>Disks </a:t>
            </a:r>
            <a:r>
              <a:rPr lang="en-US" dirty="0">
                <a:sym typeface="Wingdings" pitchFamily="2" charset="2"/>
              </a:rPr>
              <a:t> 1k growth per decade</a:t>
            </a:r>
          </a:p>
          <a:p>
            <a:pPr lvl="1"/>
            <a:r>
              <a:rPr lang="en-US" dirty="0"/>
              <a:t>DNA </a:t>
            </a:r>
            <a:r>
              <a:rPr lang="en-US" dirty="0">
                <a:sym typeface="Wingdings" pitchFamily="2" charset="2"/>
              </a:rPr>
              <a:t> 10k growth per decade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C2CA5D2-8CDF-EC72-A1DE-6719F41C8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 2025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037633-3E5E-3808-CB9C-5737DAD20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FE0E9-8952-F94B-8C47-0AD31E771CD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7753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B82D01-C4BD-BA1B-AC78-E9339D5F59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905D148-CA34-7458-E0CC-F3E823A37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Agenda: </a:t>
            </a:r>
            <a:br>
              <a:rPr lang="en-US" dirty="0"/>
            </a:br>
            <a:r>
              <a:rPr lang="en-US" dirty="0"/>
              <a:t>Unifying Themes: </a:t>
            </a:r>
            <a:r>
              <a:rPr lang="en-US" dirty="0">
                <a:sym typeface="Wingdings" pitchFamily="2" charset="2"/>
              </a:rPr>
              <a:t>Scaling, Growth &amp; Collaboration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0A227B3-2DFB-BDFA-F2AE-4C77861DBF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Macro (Large Market Forces)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5EE7970-D807-D4CF-609F-5709F2512B3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62500" lnSpcReduction="20000"/>
          </a:bodyPr>
          <a:lstStyle/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Who can afford to play?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Narrative: Big companies with deep pockets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DeepSeek showed anyone can contribute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Clouds 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sym typeface="Wingdings" pitchFamily="2" charset="2"/>
              </a:rPr>
              <a:t> Phones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Inference &gt;&gt; Training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“Implications for global warming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“Diseconomies of scale”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Peak Data: 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Scaling laws break down if we run out of data</a:t>
            </a:r>
          </a:p>
          <a:p>
            <a:pPr>
              <a:buFont typeface="Wingdings" pitchFamily="2" charset="2"/>
              <a:buChar char="Ø"/>
            </a:pPr>
            <a:r>
              <a:rPr lang="en-US" b="1" dirty="0"/>
              <a:t>Moore’s Law: Everything is getting better </a:t>
            </a:r>
          </a:p>
          <a:p>
            <a:pPr lvl="1"/>
            <a:r>
              <a:rPr lang="en-US" b="1" dirty="0"/>
              <a:t>but at different rates </a:t>
            </a:r>
            <a:r>
              <a:rPr lang="en-US" b="1" dirty="0">
                <a:sym typeface="Wingdings" pitchFamily="2" charset="2"/>
              </a:rPr>
              <a:t> need to rebalance</a:t>
            </a:r>
            <a:endParaRPr lang="en-US" b="1" dirty="0"/>
          </a:p>
          <a:p>
            <a:r>
              <a:rPr lang="en-US" dirty="0"/>
              <a:t>Should we be more concerned about </a:t>
            </a:r>
          </a:p>
          <a:p>
            <a:pPr lvl="1"/>
            <a:r>
              <a:rPr lang="en-US" dirty="0"/>
              <a:t>supply or demand?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8365943-B7A0-EA39-47FF-D08D7088A3C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Micro (Personal Research)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50894B4-7FB0-5993-641D-2411EB26301E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Unify LLMs and Linear Algebra</a:t>
            </a:r>
          </a:p>
          <a:p>
            <a:pPr lvl="1"/>
            <a:r>
              <a:rPr lang="en-US" dirty="0"/>
              <a:t>SVD with Batching</a:t>
            </a:r>
          </a:p>
          <a:p>
            <a:pPr lvl="1"/>
            <a:r>
              <a:rPr lang="en-US" dirty="0"/>
              <a:t>Better Together</a:t>
            </a:r>
          </a:p>
          <a:p>
            <a:pPr lvl="2"/>
            <a:r>
              <a:rPr lang="en-US" dirty="0"/>
              <a:t>Academic Search</a:t>
            </a:r>
          </a:p>
          <a:p>
            <a:pPr lvl="3"/>
            <a:r>
              <a:rPr lang="en-US" dirty="0"/>
              <a:t>BERT Embeddings of Papers</a:t>
            </a:r>
          </a:p>
          <a:p>
            <a:pPr lvl="3"/>
            <a:r>
              <a:rPr lang="en-US" dirty="0"/>
              <a:t>Spectral Clustering of Citations</a:t>
            </a:r>
          </a:p>
          <a:p>
            <a:pPr lvl="1"/>
            <a:r>
              <a:rPr lang="en-US" dirty="0"/>
              <a:t>Loss Functions</a:t>
            </a:r>
          </a:p>
          <a:p>
            <a:pPr lvl="2"/>
            <a:r>
              <a:rPr lang="en-US" dirty="0"/>
              <a:t>Entropy: Predict the next word</a:t>
            </a:r>
          </a:p>
          <a:p>
            <a:pPr lvl="2"/>
            <a:r>
              <a:rPr lang="en-US" dirty="0"/>
              <a:t>Nuclear Norm: within </a:t>
            </a:r>
            <a:r>
              <a:rPr lang="en-US" dirty="0">
                <a:sym typeface="Wingdings" pitchFamily="2" charset="2"/>
              </a:rPr>
              <a:t> across</a:t>
            </a:r>
          </a:p>
          <a:p>
            <a:r>
              <a:rPr lang="en-US" dirty="0">
                <a:sym typeface="Wingdings" pitchFamily="2" charset="2"/>
              </a:rPr>
              <a:t>Low Resource Languages </a:t>
            </a:r>
          </a:p>
          <a:p>
            <a:pPr lvl="1"/>
            <a:r>
              <a:rPr lang="en-US" dirty="0">
                <a:sym typeface="Wingdings" pitchFamily="2" charset="2"/>
              </a:rPr>
              <a:t>Growth Opportunities</a:t>
            </a:r>
          </a:p>
          <a:p>
            <a:pPr lvl="1"/>
            <a:r>
              <a:rPr lang="en-US" dirty="0">
                <a:sym typeface="Wingdings" pitchFamily="2" charset="2"/>
              </a:rPr>
              <a:t>Target languages with future demand</a:t>
            </a:r>
          </a:p>
          <a:p>
            <a:pPr lvl="2"/>
            <a:r>
              <a:rPr lang="en-US" dirty="0">
                <a:sym typeface="Wingdings" pitchFamily="2" charset="2"/>
              </a:rPr>
              <a:t>Many speakers and impressive GDP growth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B11E33A-22BD-D8B3-12A6-E8F182DC73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 2025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03C144-D8CA-1280-7505-28D6EFF4C7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FE0E9-8952-F94B-8C47-0AD31E771CD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9801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B72E3480-5344-F8BF-B88F-B5C6FF5A3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Everything is getting better</a:t>
            </a:r>
            <a:br>
              <a:rPr lang="en-US" sz="4800" dirty="0"/>
            </a:br>
            <a:r>
              <a:rPr lang="en-US" sz="2800" dirty="0"/>
              <a:t>SPEC Benchmark: 50k speedup over 40 years</a:t>
            </a:r>
            <a:endParaRPr lang="en-US" sz="4800" dirty="0"/>
          </a:p>
        </p:txBody>
      </p:sp>
      <p:pic>
        <p:nvPicPr>
          <p:cNvPr id="8" name="Content Placeholder 7" descr="A graph of a graph showing the growth of a computer&#10;&#10;AI-generated content may be incorrect.">
            <a:extLst>
              <a:ext uri="{FF2B5EF4-FFF2-40B4-BE49-F238E27FC236}">
                <a16:creationId xmlns:a16="http://schemas.microsoft.com/office/drawing/2014/main" id="{54721509-9F9D-D5F7-F121-A3EC8C37BB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7969" y="2065885"/>
            <a:ext cx="6496059" cy="4627911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BE062B6-0ACB-7110-BF70-4B73F67E003F}"/>
              </a:ext>
            </a:extLst>
          </p:cNvPr>
          <p:cNvSpPr txBox="1"/>
          <p:nvPr/>
        </p:nvSpPr>
        <p:spPr>
          <a:xfrm>
            <a:off x="838200" y="1506022"/>
            <a:ext cx="95288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https://courses.grainger.illinois.edu/CS433/fa2021/slides/chapter1-part1-post-lecture.pdf</a:t>
            </a:r>
            <a:r>
              <a:rPr lang="en-US" dirty="0"/>
              <a:t>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1A54B6A-0EFD-033C-DC1F-2117B47281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545817" y="74722"/>
            <a:ext cx="1615966" cy="1615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0E82E0A-5BAB-7F65-6B5F-7EBF5D1DA3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 2025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FD32C01-62D3-8F5E-FFCF-000F6507D2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FE0E9-8952-F94B-8C47-0AD31E771CD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2241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5FCF18-55E1-301A-ECBC-DB096805FE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Exponential Improvements Everywhere,</a:t>
            </a:r>
            <a:br>
              <a:rPr lang="en-US" dirty="0"/>
            </a:br>
            <a:r>
              <a:rPr lang="en-US" dirty="0"/>
              <a:t>But with Different Time Constants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73AB44-4A8D-7F8B-182D-58BF466FA5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>
                <a:effectLst/>
              </a:rPr>
              <a:t> 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EA8781-F18B-EAEF-6DE3-419A02CB2B66}"/>
              </a:ext>
            </a:extLst>
          </p:cNvPr>
          <p:cNvSpPr txBox="1"/>
          <p:nvPr/>
        </p:nvSpPr>
        <p:spPr>
          <a:xfrm>
            <a:off x="3048657" y="3086679"/>
            <a:ext cx="60973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effectLst/>
              </a:rPr>
              <a:t> </a:t>
            </a:r>
            <a:endParaRPr lang="en-US" dirty="0"/>
          </a:p>
        </p:txBody>
      </p:sp>
      <p:pic>
        <p:nvPicPr>
          <p:cNvPr id="8" name="Picture 5">
            <a:extLst>
              <a:ext uri="{FF2B5EF4-FFF2-40B4-BE49-F238E27FC236}">
                <a16:creationId xmlns:a16="http://schemas.microsoft.com/office/drawing/2014/main" id="{CC68B7D7-1C8A-9780-84E3-ADE2AF1D00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428" y="1825625"/>
            <a:ext cx="7081344" cy="4863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DA3C07E6-32F7-8887-AD80-F065EC5502C3}"/>
              </a:ext>
            </a:extLst>
          </p:cNvPr>
          <p:cNvSpPr/>
          <p:nvPr/>
        </p:nvSpPr>
        <p:spPr>
          <a:xfrm>
            <a:off x="9032796" y="5727138"/>
            <a:ext cx="1438980" cy="584762"/>
          </a:xfrm>
          <a:prstGeom prst="wedgeRoundRectCallout">
            <a:avLst>
              <a:gd name="adj1" fmla="val -94589"/>
              <a:gd name="adj2" fmla="val -33901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Physics</a:t>
            </a:r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BA70644C-D8B7-E297-794C-394CF28E5CF8}"/>
              </a:ext>
            </a:extLst>
          </p:cNvPr>
          <p:cNvSpPr/>
          <p:nvPr/>
        </p:nvSpPr>
        <p:spPr>
          <a:xfrm>
            <a:off x="9032796" y="2576662"/>
            <a:ext cx="1861176" cy="584762"/>
          </a:xfrm>
          <a:prstGeom prst="wedgeRoundRectCallout">
            <a:avLst>
              <a:gd name="adj1" fmla="val -94589"/>
              <a:gd name="adj2" fmla="val -33901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R&amp;D Budget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2BC811-0F21-A55E-97F9-391E59D468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 2025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A64F68-1A43-6F47-9B75-620128B843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FE0E9-8952-F94B-8C47-0AD31E771CD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6550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76290-1134-285D-5579-1684525B45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5335" y="535781"/>
            <a:ext cx="7739418" cy="1325563"/>
          </a:xfrm>
        </p:spPr>
        <p:txBody>
          <a:bodyPr/>
          <a:lstStyle/>
          <a:p>
            <a:r>
              <a:rPr lang="en-US" dirty="0"/>
              <a:t>Mobility Gap: Disks &gt;&gt; Bandwidth</a:t>
            </a:r>
            <a:br>
              <a:rPr lang="en-US" dirty="0"/>
            </a:br>
            <a:r>
              <a:rPr lang="en-US" sz="3600" dirty="0"/>
              <a:t>Different Time Constants </a:t>
            </a:r>
            <a:r>
              <a:rPr lang="en-US" sz="3600" dirty="0">
                <a:sym typeface="Wingdings" pitchFamily="2" charset="2"/>
              </a:rPr>
              <a:t> Rebalancing</a:t>
            </a:r>
            <a:endParaRPr lang="en-US" dirty="0"/>
          </a:p>
        </p:txBody>
      </p:sp>
      <p:pic>
        <p:nvPicPr>
          <p:cNvPr id="9" name="Content Placeholder 8" descr="A table with text and numbers&#10;&#10;AI-generated content may be incorrect.">
            <a:extLst>
              <a:ext uri="{FF2B5EF4-FFF2-40B4-BE49-F238E27FC236}">
                <a16:creationId xmlns:a16="http://schemas.microsoft.com/office/drawing/2014/main" id="{4C3D83E7-0739-9955-6E1F-C059BD57B8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38400" y="1861344"/>
            <a:ext cx="7315200" cy="4279900"/>
          </a:xfr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4B032AA-B299-B62B-5D06-2518607B07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 2025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B6C54B-80B0-9860-3768-C35D50D5E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FE0E9-8952-F94B-8C47-0AD31E771CD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5004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1B8E3F-36FA-C21A-70FE-2E8747E320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B70FA96-F1FB-091D-A26B-270C848EE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Agenda: </a:t>
            </a:r>
            <a:br>
              <a:rPr lang="en-US" dirty="0"/>
            </a:br>
            <a:r>
              <a:rPr lang="en-US" dirty="0"/>
              <a:t>Unifying Themes: </a:t>
            </a:r>
            <a:r>
              <a:rPr lang="en-US" dirty="0">
                <a:sym typeface="Wingdings" pitchFamily="2" charset="2"/>
              </a:rPr>
              <a:t>Scaling, Growth &amp; Collaboration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F9C830D-6F64-0F56-1E2F-C51A395E2D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Macro (Large Market Forces)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8E952D5-BAA9-6C98-9007-06756FF79FE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62500" lnSpcReduction="20000"/>
          </a:bodyPr>
          <a:lstStyle/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Who can afford to play?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Narrative: Big companies with deep pockets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DeepSeek showed anyone can contribute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Clouds 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sym typeface="Wingdings" pitchFamily="2" charset="2"/>
              </a:rPr>
              <a:t> Phones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Inference &gt;&gt; Training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“Implications for global warming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“Diseconomies of scale”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Peak Data: 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Scaling laws break down if we run out of data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Moore’s Law: Everything is getting better 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but at different rates 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sym typeface="Wingdings" pitchFamily="2" charset="2"/>
              </a:rPr>
              <a:t> need to rebalance</a:t>
            </a:r>
            <a:endParaRPr lang="en-US" dirty="0">
              <a:solidFill>
                <a:schemeClr val="bg2">
                  <a:lumMod val="75000"/>
                </a:schemeClr>
              </a:solidFill>
            </a:endParaRPr>
          </a:p>
          <a:p>
            <a:pPr>
              <a:buFont typeface="Wingdings" pitchFamily="2" charset="2"/>
              <a:buChar char="Ø"/>
            </a:pPr>
            <a:r>
              <a:rPr lang="en-US" b="1" dirty="0"/>
              <a:t>Should we be more concerned about </a:t>
            </a:r>
          </a:p>
          <a:p>
            <a:pPr lvl="1">
              <a:buFont typeface="Wingdings" pitchFamily="2" charset="2"/>
              <a:buChar char="Ø"/>
            </a:pPr>
            <a:r>
              <a:rPr lang="en-US" b="1" dirty="0"/>
              <a:t>supply or demand?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054943B-F8FB-B735-3488-A4EA919A66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Micro (Personal Research)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70F2CAFD-DF49-6743-7970-6B85AAF527D3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Unify LLMs and Linear Algebra</a:t>
            </a:r>
          </a:p>
          <a:p>
            <a:pPr lvl="1"/>
            <a:r>
              <a:rPr lang="en-US" dirty="0"/>
              <a:t>SVD with Batching</a:t>
            </a:r>
          </a:p>
          <a:p>
            <a:pPr lvl="1"/>
            <a:r>
              <a:rPr lang="en-US" dirty="0"/>
              <a:t>Better Together</a:t>
            </a:r>
          </a:p>
          <a:p>
            <a:pPr lvl="2"/>
            <a:r>
              <a:rPr lang="en-US" dirty="0"/>
              <a:t>Academic Search</a:t>
            </a:r>
          </a:p>
          <a:p>
            <a:pPr lvl="3"/>
            <a:r>
              <a:rPr lang="en-US" dirty="0"/>
              <a:t>BERT Embeddings of Papers</a:t>
            </a:r>
          </a:p>
          <a:p>
            <a:pPr lvl="3"/>
            <a:r>
              <a:rPr lang="en-US" dirty="0"/>
              <a:t>Spectral Clustering of Citations</a:t>
            </a:r>
          </a:p>
          <a:p>
            <a:pPr lvl="1"/>
            <a:r>
              <a:rPr lang="en-US" dirty="0"/>
              <a:t>Loss Functions</a:t>
            </a:r>
          </a:p>
          <a:p>
            <a:pPr lvl="2"/>
            <a:r>
              <a:rPr lang="en-US" dirty="0"/>
              <a:t>Entropy: Predict the next word</a:t>
            </a:r>
          </a:p>
          <a:p>
            <a:pPr lvl="2"/>
            <a:r>
              <a:rPr lang="en-US" dirty="0"/>
              <a:t>Nuclear Norm: within </a:t>
            </a:r>
            <a:r>
              <a:rPr lang="en-US" dirty="0">
                <a:sym typeface="Wingdings" pitchFamily="2" charset="2"/>
              </a:rPr>
              <a:t> across</a:t>
            </a:r>
          </a:p>
          <a:p>
            <a:r>
              <a:rPr lang="en-US" dirty="0">
                <a:sym typeface="Wingdings" pitchFamily="2" charset="2"/>
              </a:rPr>
              <a:t>Low Resource Languages </a:t>
            </a:r>
          </a:p>
          <a:p>
            <a:pPr lvl="1"/>
            <a:r>
              <a:rPr lang="en-US" dirty="0">
                <a:sym typeface="Wingdings" pitchFamily="2" charset="2"/>
              </a:rPr>
              <a:t>Growth Opportunities</a:t>
            </a:r>
          </a:p>
          <a:p>
            <a:pPr lvl="1"/>
            <a:r>
              <a:rPr lang="en-US" dirty="0">
                <a:sym typeface="Wingdings" pitchFamily="2" charset="2"/>
              </a:rPr>
              <a:t>Target languages with future demand</a:t>
            </a:r>
          </a:p>
          <a:p>
            <a:pPr lvl="2"/>
            <a:r>
              <a:rPr lang="en-US" dirty="0">
                <a:sym typeface="Wingdings" pitchFamily="2" charset="2"/>
              </a:rPr>
              <a:t>Many speakers and impressive GDP growth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E05ED1E-0C19-0D0A-2232-F4D6A48BCF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 2025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CC6AA38-239B-BBAC-865D-312B925C4D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FE0E9-8952-F94B-8C47-0AD31E771CD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3253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8A8D6E4-8ECE-0C5D-C475-C8FAA1C09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Agenda: </a:t>
            </a:r>
            <a:br>
              <a:rPr lang="en-US" dirty="0"/>
            </a:br>
            <a:r>
              <a:rPr lang="en-US" dirty="0"/>
              <a:t>Unifying Themes: </a:t>
            </a:r>
            <a:r>
              <a:rPr lang="en-US" dirty="0">
                <a:sym typeface="Wingdings" pitchFamily="2" charset="2"/>
              </a:rPr>
              <a:t>Scaling, Growth &amp; Collaboration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A10BB5C-B133-3165-EC82-92A07D1175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Macro (Large Market Forces)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7D55674-EB7B-F47B-A26E-FA506B795BD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Who can afford to play?</a:t>
            </a:r>
          </a:p>
          <a:p>
            <a:pPr lvl="1"/>
            <a:r>
              <a:rPr lang="en-US" dirty="0"/>
              <a:t>Narrative: Big companies with deep pockets</a:t>
            </a:r>
          </a:p>
          <a:p>
            <a:pPr lvl="1"/>
            <a:r>
              <a:rPr lang="en-US" dirty="0"/>
              <a:t>DeepSeek showed anyone can contribute</a:t>
            </a:r>
          </a:p>
          <a:p>
            <a:r>
              <a:rPr lang="en-US" dirty="0"/>
              <a:t>Clouds </a:t>
            </a:r>
            <a:r>
              <a:rPr lang="en-US" dirty="0">
                <a:sym typeface="Wingdings" pitchFamily="2" charset="2"/>
              </a:rPr>
              <a:t> Phones</a:t>
            </a:r>
          </a:p>
          <a:p>
            <a:pPr lvl="1"/>
            <a:r>
              <a:rPr lang="en-US" dirty="0"/>
              <a:t>Inference &gt;&gt; Training</a:t>
            </a:r>
          </a:p>
          <a:p>
            <a:pPr lvl="1"/>
            <a:r>
              <a:rPr lang="en-US" dirty="0"/>
              <a:t>Implications for global warming</a:t>
            </a:r>
          </a:p>
          <a:p>
            <a:r>
              <a:rPr lang="en-US" dirty="0"/>
              <a:t>“Diseconomies of scale”</a:t>
            </a:r>
          </a:p>
          <a:p>
            <a:r>
              <a:rPr lang="en-US" dirty="0"/>
              <a:t>Peak Data: </a:t>
            </a:r>
          </a:p>
          <a:p>
            <a:pPr lvl="1"/>
            <a:r>
              <a:rPr lang="en-US" dirty="0"/>
              <a:t>Scaling laws break down if we run out of data</a:t>
            </a:r>
          </a:p>
          <a:p>
            <a:r>
              <a:rPr lang="en-US" dirty="0"/>
              <a:t>Moore’s Law: Everything is getting better </a:t>
            </a:r>
          </a:p>
          <a:p>
            <a:pPr lvl="1"/>
            <a:r>
              <a:rPr lang="en-US" dirty="0"/>
              <a:t>but at different rates </a:t>
            </a:r>
            <a:r>
              <a:rPr lang="en-US" dirty="0">
                <a:sym typeface="Wingdings" pitchFamily="2" charset="2"/>
              </a:rPr>
              <a:t> need to rebalance</a:t>
            </a:r>
            <a:endParaRPr lang="en-US" dirty="0"/>
          </a:p>
          <a:p>
            <a:r>
              <a:rPr lang="en-US" dirty="0"/>
              <a:t>Should we be more concerned about </a:t>
            </a:r>
          </a:p>
          <a:p>
            <a:pPr lvl="1"/>
            <a:r>
              <a:rPr lang="en-US" dirty="0"/>
              <a:t>supply or demand?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723B6A6-7990-3D59-BF2A-C532B8D69F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Micro (Personal Research)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8CDBE695-6499-D78B-F86A-069FE6ECA3F5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Catch-as-catch-can </a:t>
            </a:r>
            <a:r>
              <a:rPr lang="en-US" dirty="0">
                <a:sym typeface="Wingdings" pitchFamily="2" charset="2"/>
              </a:rPr>
              <a:t> Revival of Sampling</a:t>
            </a:r>
            <a:endParaRPr lang="en-US" dirty="0"/>
          </a:p>
          <a:p>
            <a:r>
              <a:rPr lang="en-US" dirty="0"/>
              <a:t>Unify LLMs and Linear Algebra</a:t>
            </a:r>
          </a:p>
          <a:p>
            <a:pPr lvl="1"/>
            <a:r>
              <a:rPr lang="en-US" dirty="0"/>
              <a:t>SVD with Batching</a:t>
            </a:r>
          </a:p>
          <a:p>
            <a:pPr lvl="1"/>
            <a:r>
              <a:rPr lang="en-US" dirty="0"/>
              <a:t>Better Together</a:t>
            </a:r>
          </a:p>
          <a:p>
            <a:pPr lvl="2"/>
            <a:r>
              <a:rPr lang="en-US" dirty="0"/>
              <a:t>Academic Search</a:t>
            </a:r>
          </a:p>
          <a:p>
            <a:pPr lvl="3"/>
            <a:r>
              <a:rPr lang="en-US" dirty="0"/>
              <a:t>BERT Embeddings of Papers</a:t>
            </a:r>
          </a:p>
          <a:p>
            <a:pPr lvl="3"/>
            <a:r>
              <a:rPr lang="en-US" dirty="0"/>
              <a:t>Spectral Clustering of Citations</a:t>
            </a:r>
          </a:p>
          <a:p>
            <a:pPr lvl="1"/>
            <a:r>
              <a:rPr lang="en-US" dirty="0"/>
              <a:t>Loss Functions</a:t>
            </a:r>
          </a:p>
          <a:p>
            <a:pPr lvl="2"/>
            <a:r>
              <a:rPr lang="en-US" dirty="0"/>
              <a:t>Entropy: Predict the next word</a:t>
            </a:r>
          </a:p>
          <a:p>
            <a:pPr lvl="2"/>
            <a:r>
              <a:rPr lang="en-US" dirty="0"/>
              <a:t>Nuclear Norm: within </a:t>
            </a:r>
            <a:r>
              <a:rPr lang="en-US" dirty="0">
                <a:sym typeface="Wingdings" pitchFamily="2" charset="2"/>
              </a:rPr>
              <a:t> across</a:t>
            </a:r>
          </a:p>
          <a:p>
            <a:r>
              <a:rPr lang="en-US" dirty="0">
                <a:sym typeface="Wingdings" pitchFamily="2" charset="2"/>
              </a:rPr>
              <a:t>Low Resource Languages </a:t>
            </a:r>
          </a:p>
          <a:p>
            <a:pPr lvl="1"/>
            <a:r>
              <a:rPr lang="en-US" dirty="0">
                <a:sym typeface="Wingdings" pitchFamily="2" charset="2"/>
              </a:rPr>
              <a:t>Growth Opportunities</a:t>
            </a:r>
          </a:p>
          <a:p>
            <a:pPr lvl="1"/>
            <a:r>
              <a:rPr lang="en-US" dirty="0">
                <a:sym typeface="Wingdings" pitchFamily="2" charset="2"/>
              </a:rPr>
              <a:t>Target languages with future demand</a:t>
            </a:r>
          </a:p>
          <a:p>
            <a:pPr lvl="2"/>
            <a:r>
              <a:rPr lang="en-US" dirty="0">
                <a:sym typeface="Wingdings" pitchFamily="2" charset="2"/>
              </a:rPr>
              <a:t>Many speakers and impressive GDP growth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5791F14-02FD-7BAB-9F1A-D30C056FF1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 2025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652657A-8C2F-8B24-346B-06962EA6D4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FE0E9-8952-F94B-8C47-0AD31E771CD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671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FB238C-BD7B-B0B9-8F53-341F90F18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Demand may not keep up with supply</a:t>
            </a:r>
            <a:br>
              <a:rPr lang="en-US" dirty="0"/>
            </a:br>
            <a:r>
              <a:rPr lang="en-US" dirty="0"/>
              <a:t>Different Time Constants </a:t>
            </a:r>
            <a:r>
              <a:rPr lang="en-US" dirty="0">
                <a:sym typeface="Wingdings" pitchFamily="2" charset="2"/>
              </a:rPr>
              <a:t> Rebalancing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5B02482-D36F-47C0-D0BC-5416934E95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Historically, demand has never been a problem</a:t>
            </a:r>
          </a:p>
          <a:p>
            <a:pPr lvl="1"/>
            <a:r>
              <a:rPr lang="en-US" dirty="0"/>
              <a:t>If we build it, they will come</a:t>
            </a:r>
          </a:p>
          <a:p>
            <a:r>
              <a:rPr lang="en-US" dirty="0"/>
              <a:t>But now that disks cost less than pizza,</a:t>
            </a:r>
          </a:p>
          <a:p>
            <a:pPr lvl="1"/>
            <a:r>
              <a:rPr lang="en-US" dirty="0"/>
              <a:t>will they keep coming?</a:t>
            </a:r>
          </a:p>
          <a:p>
            <a:r>
              <a:rPr lang="en-US" dirty="0"/>
              <a:t>If you can have all the disk you can eat,</a:t>
            </a:r>
          </a:p>
          <a:p>
            <a:pPr lvl="1"/>
            <a:r>
              <a:rPr lang="en-US" dirty="0"/>
              <a:t>how much would you eat?</a:t>
            </a:r>
          </a:p>
          <a:p>
            <a:pPr lvl="1"/>
            <a:r>
              <a:rPr lang="en-US" dirty="0"/>
              <a:t>Similar arguments apply to memory, cycles, etc.</a:t>
            </a:r>
          </a:p>
          <a:p>
            <a:r>
              <a:rPr lang="en-US" dirty="0"/>
              <a:t>Recommendation:</a:t>
            </a:r>
          </a:p>
          <a:p>
            <a:pPr lvl="1"/>
            <a:r>
              <a:rPr lang="en-US" dirty="0"/>
              <a:t>Invest in killer apps (like search) that help consumers consume more</a:t>
            </a:r>
          </a:p>
        </p:txBody>
      </p:sp>
      <p:pic>
        <p:nvPicPr>
          <p:cNvPr id="7" name="Picture 6" descr="A screenshot of a website with a variety of watches&#10;&#10;AI-generated content may be incorrect.">
            <a:extLst>
              <a:ext uri="{FF2B5EF4-FFF2-40B4-BE49-F238E27FC236}">
                <a16:creationId xmlns:a16="http://schemas.microsoft.com/office/drawing/2014/main" id="{5DD5ADF9-4E3C-E0C3-40BC-7E02B052DF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0468" y="1549021"/>
            <a:ext cx="4426424" cy="365719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F01A0F2-AFAD-D1C4-2015-B635CF6B1310}"/>
              </a:ext>
            </a:extLst>
          </p:cNvPr>
          <p:cNvSpPr txBox="1"/>
          <p:nvPr/>
        </p:nvSpPr>
        <p:spPr>
          <a:xfrm>
            <a:off x="1910687" y="154902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EA0A405E-27C5-BB3B-5CB8-C6C6C2366B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 2025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D1BD32D-900B-24A1-9D82-3D4290E53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FE0E9-8952-F94B-8C47-0AD31E771CD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968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6513F3-8F28-AF8D-4DC4-30A92B1EBB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1116D21-03EA-0F48-497B-81098AB87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Agenda: </a:t>
            </a:r>
            <a:br>
              <a:rPr lang="en-US" dirty="0"/>
            </a:br>
            <a:r>
              <a:rPr lang="en-US" dirty="0"/>
              <a:t>Unifying Themes: </a:t>
            </a:r>
            <a:r>
              <a:rPr lang="en-US" dirty="0">
                <a:sym typeface="Wingdings" pitchFamily="2" charset="2"/>
              </a:rPr>
              <a:t>Scaling, Growth &amp; Collaboration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51FA750-F9AE-79A5-1BA2-E30D7DE01A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Macro (Large Market Forces)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A68AA6B-C56C-C711-5FD5-32161809C9B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62500" lnSpcReduction="20000"/>
          </a:bodyPr>
          <a:lstStyle/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Who can afford to play?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Narrative: Big companies with deep pockets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DeepSeek showed anyone can contribute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Clouds 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sym typeface="Wingdings" pitchFamily="2" charset="2"/>
              </a:rPr>
              <a:t> Phones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Inference &gt;&gt; Training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“Diseconomies of scale”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Implications for global warming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Peak Data: 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Scaling laws break down if we run out of data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Moore’s Law: Everything is getting better 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but at different rates 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sym typeface="Wingdings" pitchFamily="2" charset="2"/>
              </a:rPr>
              <a:t> need to rebalance</a:t>
            </a:r>
            <a:endParaRPr lang="en-US" dirty="0">
              <a:solidFill>
                <a:schemeClr val="bg2">
                  <a:lumMod val="75000"/>
                </a:schemeClr>
              </a:solidFill>
            </a:endParaRP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Should we be more concerned about 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supply or demand?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77B4ED9-5592-1AE9-A783-008072F24A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Micro (Personal Research)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AED3CF46-3BF5-B0CF-3746-5D6BC1F4BF33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62500" lnSpcReduction="20000"/>
          </a:bodyPr>
          <a:lstStyle/>
          <a:p>
            <a:pPr>
              <a:buFont typeface="Wingdings" pitchFamily="2" charset="2"/>
              <a:buChar char="Ø"/>
            </a:pPr>
            <a:r>
              <a:rPr lang="en-US" b="1" dirty="0"/>
              <a:t>Catch-as-catch-can </a:t>
            </a:r>
            <a:r>
              <a:rPr lang="en-US" b="1" dirty="0">
                <a:sym typeface="Wingdings" pitchFamily="2" charset="2"/>
              </a:rPr>
              <a:t> Revival of Sampling</a:t>
            </a:r>
            <a:endParaRPr lang="en-US" b="1" dirty="0"/>
          </a:p>
          <a:p>
            <a:pPr>
              <a:buFont typeface="Wingdings" pitchFamily="2" charset="2"/>
              <a:buChar char="Ø"/>
            </a:pPr>
            <a:r>
              <a:rPr lang="en-US" b="1" dirty="0"/>
              <a:t>Unify LLMs and Linear Algebra</a:t>
            </a:r>
          </a:p>
          <a:p>
            <a:pPr lvl="1"/>
            <a:r>
              <a:rPr lang="en-US" dirty="0"/>
              <a:t>SVD with Batching</a:t>
            </a:r>
          </a:p>
          <a:p>
            <a:pPr lvl="1"/>
            <a:r>
              <a:rPr lang="en-US" dirty="0"/>
              <a:t>Better Together</a:t>
            </a:r>
          </a:p>
          <a:p>
            <a:pPr lvl="2"/>
            <a:r>
              <a:rPr lang="en-US" dirty="0"/>
              <a:t>Academic Search</a:t>
            </a:r>
          </a:p>
          <a:p>
            <a:pPr lvl="3"/>
            <a:r>
              <a:rPr lang="en-US" dirty="0"/>
              <a:t>BERT Embeddings of Papers</a:t>
            </a:r>
          </a:p>
          <a:p>
            <a:pPr lvl="3"/>
            <a:r>
              <a:rPr lang="en-US" dirty="0"/>
              <a:t>Spectral Clustering of Citations</a:t>
            </a:r>
          </a:p>
          <a:p>
            <a:pPr lvl="1"/>
            <a:r>
              <a:rPr lang="en-US" dirty="0"/>
              <a:t>Loss Functions</a:t>
            </a:r>
          </a:p>
          <a:p>
            <a:pPr lvl="2"/>
            <a:r>
              <a:rPr lang="en-US" dirty="0"/>
              <a:t>Entropy: Predict the next word</a:t>
            </a:r>
          </a:p>
          <a:p>
            <a:pPr lvl="2"/>
            <a:r>
              <a:rPr lang="en-US" dirty="0"/>
              <a:t>Nuclear Norm: within </a:t>
            </a:r>
            <a:r>
              <a:rPr lang="en-US" dirty="0">
                <a:sym typeface="Wingdings" pitchFamily="2" charset="2"/>
              </a:rPr>
              <a:t> across</a:t>
            </a:r>
          </a:p>
          <a:p>
            <a:r>
              <a:rPr lang="en-US" dirty="0">
                <a:sym typeface="Wingdings" pitchFamily="2" charset="2"/>
              </a:rPr>
              <a:t>Low Resource Languages </a:t>
            </a:r>
          </a:p>
          <a:p>
            <a:pPr lvl="1"/>
            <a:r>
              <a:rPr lang="en-US" dirty="0">
                <a:sym typeface="Wingdings" pitchFamily="2" charset="2"/>
              </a:rPr>
              <a:t>Growth Opportunities</a:t>
            </a:r>
          </a:p>
          <a:p>
            <a:pPr lvl="1"/>
            <a:r>
              <a:rPr lang="en-US" dirty="0">
                <a:sym typeface="Wingdings" pitchFamily="2" charset="2"/>
              </a:rPr>
              <a:t>Target languages with future demand</a:t>
            </a:r>
          </a:p>
          <a:p>
            <a:pPr lvl="2"/>
            <a:r>
              <a:rPr lang="en-US" dirty="0">
                <a:sym typeface="Wingdings" pitchFamily="2" charset="2"/>
              </a:rPr>
              <a:t>Many speakers and impressive GDP growth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E3D6A6B-5494-B90E-C56B-5B7933F12A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 2025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887A878-A3C7-7E5C-5092-14F8C5C8D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FE0E9-8952-F94B-8C47-0AD31E771CD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3995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9C430-5588-C36E-2307-B87B78295D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Current Research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F7ACB2-B4C9-3C26-EBDE-D1DA0F69DA9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Unify LLMs and Linear Algebra</a:t>
            </a:r>
          </a:p>
          <a:p>
            <a:pPr lvl="1"/>
            <a:r>
              <a:rPr lang="en-US" dirty="0"/>
              <a:t>SVD with Batching</a:t>
            </a:r>
          </a:p>
          <a:p>
            <a:pPr lvl="1"/>
            <a:r>
              <a:rPr lang="en-US" dirty="0"/>
              <a:t>Better Together</a:t>
            </a:r>
          </a:p>
          <a:p>
            <a:pPr lvl="2"/>
            <a:r>
              <a:rPr lang="en-US" dirty="0"/>
              <a:t>Academic Search</a:t>
            </a:r>
          </a:p>
          <a:p>
            <a:pPr lvl="3"/>
            <a:r>
              <a:rPr lang="en-US" dirty="0"/>
              <a:t>BERT Embeddings of Papers</a:t>
            </a:r>
          </a:p>
          <a:p>
            <a:pPr lvl="3"/>
            <a:r>
              <a:rPr lang="en-US" dirty="0"/>
              <a:t>Spectral Clustering of Citations</a:t>
            </a:r>
          </a:p>
          <a:p>
            <a:pPr lvl="1"/>
            <a:r>
              <a:rPr lang="en-US" dirty="0"/>
              <a:t>Loss Functions</a:t>
            </a:r>
          </a:p>
          <a:p>
            <a:pPr lvl="2"/>
            <a:r>
              <a:rPr lang="en-US" dirty="0"/>
              <a:t>Entropy: Predict the next word</a:t>
            </a:r>
          </a:p>
          <a:p>
            <a:pPr lvl="2"/>
            <a:r>
              <a:rPr lang="en-US" dirty="0"/>
              <a:t>Nuclear Norm: within </a:t>
            </a:r>
            <a:r>
              <a:rPr lang="en-US" dirty="0">
                <a:sym typeface="Wingdings" pitchFamily="2" charset="2"/>
              </a:rPr>
              <a:t> across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98E3DD-4CFA-1BA5-9BA7-23B18BE13A4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>
                <a:sym typeface="Wingdings" pitchFamily="2" charset="2"/>
              </a:rPr>
              <a:t>Low Resource Languages </a:t>
            </a:r>
          </a:p>
          <a:p>
            <a:pPr lvl="1"/>
            <a:r>
              <a:rPr lang="en-US" dirty="0">
                <a:sym typeface="Wingdings" pitchFamily="2" charset="2"/>
              </a:rPr>
              <a:t>Growth Opportunities</a:t>
            </a:r>
          </a:p>
          <a:p>
            <a:pPr lvl="1"/>
            <a:r>
              <a:rPr lang="en-US" dirty="0">
                <a:sym typeface="Wingdings" pitchFamily="2" charset="2"/>
              </a:rPr>
              <a:t>Target languages with future demand</a:t>
            </a:r>
          </a:p>
          <a:p>
            <a:pPr lvl="2"/>
            <a:r>
              <a:rPr lang="en-US" dirty="0">
                <a:sym typeface="Wingdings" pitchFamily="2" charset="2"/>
              </a:rPr>
              <a:t>Many speakers and impressive GDP growth</a:t>
            </a:r>
          </a:p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92D344-A6B2-FD0D-8122-7FFA7D2F4F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 2025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AFA4C3-1C83-E482-2AAB-053CA4F3E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FE0E9-8952-F94B-8C47-0AD31E771CD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4062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99E8759-EA97-BD49-ED6D-3D983C638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Better Together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349F722-882F-D62C-3D7A-1B572383FC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BERT-like Embeddings of Papers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7F269141-0DA1-EE7A-9592-363D564B54E6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Z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8</m:t>
                        </m:r>
                      </m:sup>
                    </m:sSup>
                  </m:oMath>
                </a14:m>
                <a:r>
                  <a:rPr lang="en-US" dirty="0"/>
                  <a:t> academic papers</a:t>
                </a:r>
              </a:p>
              <a:p>
                <a:pPr lvl="1"/>
                <a:r>
                  <a:rPr lang="en-US" dirty="0"/>
                  <a:t>each paper is a BERT vector </a:t>
                </a:r>
              </a:p>
              <a:p>
                <a:pPr lvl="2"/>
                <a:r>
                  <a:rPr lang="en-US" dirty="0"/>
                  <a:t>with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=768</m:t>
                    </m:r>
                  </m:oMath>
                </a14:m>
                <a:endParaRPr lang="en-US" dirty="0"/>
              </a:p>
              <a:p>
                <a:r>
                  <a:rPr lang="en-US" dirty="0"/>
                  <a:t>large cos </a:t>
                </a:r>
                <a:r>
                  <a:rPr lang="en-US" dirty="0">
                    <a:sym typeface="Wingdings" pitchFamily="2" charset="2"/>
                  </a:rPr>
                  <a:t> similar abstracts</a:t>
                </a:r>
                <a:endParaRPr lang="en-US" dirty="0"/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7F269141-0DA1-EE7A-9592-363D564B54E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2"/>
                <a:stretch>
                  <a:fillRect l="-2211" t="-20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FDAC90B-DB4D-95C5-BE04-5D9F065C15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Graph Embeddings of Citations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FB0611E2-88D7-F20D-B9E3-4425A2F88C83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Z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8</m:t>
                        </m:r>
                      </m:sup>
                    </m:sSup>
                  </m:oMath>
                </a14:m>
                <a:r>
                  <a:rPr lang="en-US" dirty="0"/>
                  <a:t> academic papers</a:t>
                </a:r>
              </a:p>
              <a:p>
                <a:pPr lvl="1"/>
                <a:r>
                  <a:rPr lang="en-US" dirty="0"/>
                  <a:t>each paper is a spectral clustering of citation graph,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𝑈𝐷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𝑍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rad>
                  </m:oMath>
                </a14:m>
                <a:endParaRPr lang="en-US" dirty="0"/>
              </a:p>
              <a:p>
                <a:r>
                  <a:rPr lang="en-US" dirty="0"/>
                  <a:t>large cos </a:t>
                </a:r>
                <a:r>
                  <a:rPr lang="en-US" dirty="0">
                    <a:sym typeface="Wingdings" pitchFamily="2" charset="2"/>
                  </a:rPr>
                  <a:t> nearby</a:t>
                </a:r>
              </a:p>
              <a:p>
                <a:pPr lvl="1"/>
                <a:r>
                  <a:rPr lang="en-US" dirty="0">
                    <a:sym typeface="Wingdings" pitchFamily="2" charset="2"/>
                  </a:rPr>
                  <a:t>(in terms of random walks)</a:t>
                </a:r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FB0611E2-88D7-F20D-B9E3-4425A2F88C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blipFill>
                <a:blip r:embed="rId3"/>
                <a:stretch>
                  <a:fillRect l="-2200" t="-20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BE7EF38A-2CDD-B1A5-32F2-8DA0A6D91DEC}"/>
              </a:ext>
            </a:extLst>
          </p:cNvPr>
          <p:cNvSpPr/>
          <p:nvPr/>
        </p:nvSpPr>
        <p:spPr>
          <a:xfrm>
            <a:off x="2529715" y="4880461"/>
            <a:ext cx="2675761" cy="959993"/>
          </a:xfrm>
          <a:prstGeom prst="wedgeRoundRectCallout">
            <a:avLst>
              <a:gd name="adj1" fmla="val 84309"/>
              <a:gd name="adj2" fmla="val -2016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Generalize to capture random walks 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13B9956-16E6-2091-FA99-87CBF5C098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 2025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0959D04-E1C8-DC52-A11A-088400510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FE0E9-8952-F94B-8C47-0AD31E771CD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874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965B41-7607-5666-ADDE-FB030E428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Network Effects</a:t>
            </a:r>
            <a:br>
              <a:rPr lang="en-US" dirty="0"/>
            </a:br>
            <a:r>
              <a:rPr lang="en-US" dirty="0"/>
              <a:t>Catch-as-catch-can </a:t>
            </a:r>
            <a:r>
              <a:rPr lang="en-US" dirty="0">
                <a:sym typeface="Wingdings" pitchFamily="2" charset="2"/>
              </a:rPr>
              <a:t> Revival of Sampling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EEB583-CCB6-0096-5802-8AA43A88BF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248" y="1681163"/>
            <a:ext cx="5332412" cy="82391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Larger Graphs </a:t>
            </a:r>
            <a:r>
              <a:rPr lang="en-US" dirty="0">
                <a:sym typeface="Wingdings" pitchFamily="2" charset="2"/>
              </a:rPr>
              <a:t> Spectral Clustering</a:t>
            </a:r>
          </a:p>
          <a:p>
            <a:r>
              <a:rPr lang="en-US" dirty="0">
                <a:sym typeface="Wingdings" pitchFamily="2" charset="2"/>
              </a:rPr>
              <a:t>Stratify Benchmark by Size of Graph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2BCA700-B369-8F08-1642-A9615FA88A1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Standard Benchmarks</a:t>
            </a:r>
          </a:p>
          <a:p>
            <a:r>
              <a:rPr lang="en-US" dirty="0"/>
              <a:t>Evaluate a single point (Graph)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A58E001-1E5F-12F8-6058-717A8A1EC81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728648" cy="3684588"/>
          </a:xfrm>
        </p:spPr>
        <p:txBody>
          <a:bodyPr/>
          <a:lstStyle/>
          <a:p>
            <a:r>
              <a:rPr lang="en-US" dirty="0"/>
              <a:t>Miss network effects</a:t>
            </a:r>
          </a:p>
          <a:p>
            <a:pPr lvl="1"/>
            <a:r>
              <a:rPr lang="en-US" dirty="0"/>
              <a:t>Large Graphs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 err="1">
                <a:sym typeface="Wingdings" pitchFamily="2" charset="2"/>
              </a:rPr>
              <a:t>ProNE</a:t>
            </a:r>
            <a:r>
              <a:rPr lang="en-US" dirty="0">
                <a:sym typeface="Wingdings" pitchFamily="2" charset="2"/>
              </a:rPr>
              <a:t> (Citations)</a:t>
            </a:r>
          </a:p>
          <a:p>
            <a:pPr lvl="1"/>
            <a:r>
              <a:rPr lang="en-US" dirty="0">
                <a:sym typeface="Wingdings" pitchFamily="2" charset="2"/>
              </a:rPr>
              <a:t>Small Graphs  Specter (Abstracts)</a:t>
            </a:r>
            <a:endParaRPr lang="en-US" dirty="0"/>
          </a:p>
        </p:txBody>
      </p:sp>
      <p:pic>
        <p:nvPicPr>
          <p:cNvPr id="41986" name="Picture 2">
            <a:extLst>
              <a:ext uri="{FF2B5EF4-FFF2-40B4-BE49-F238E27FC236}">
                <a16:creationId xmlns:a16="http://schemas.microsoft.com/office/drawing/2014/main" id="{1176E63E-34A3-05A7-8657-75AC1AA8E893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3331" y="2759869"/>
            <a:ext cx="4330700" cy="317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17C1FB-C962-E690-B246-8AEBF85D8B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 2025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4D34AD-B6BD-4280-0140-263CC59A11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FE0E9-8952-F94B-8C47-0AD31E771CD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7010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6B95E0F-C147-749D-5B0E-838CA5C3C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5865" y="136525"/>
            <a:ext cx="4427034" cy="1325563"/>
          </a:xfrm>
        </p:spPr>
        <p:txBody>
          <a:bodyPr/>
          <a:lstStyle/>
          <a:p>
            <a:r>
              <a:rPr lang="en-US" dirty="0"/>
              <a:t>Metcalfe’s Law</a:t>
            </a:r>
            <a:br>
              <a:rPr lang="en-US" dirty="0"/>
            </a:br>
            <a:r>
              <a:rPr lang="en-US" dirty="0"/>
              <a:t>(Network Effects)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CA74963E-AB80-B5CC-EE3E-6C40FD445F24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2676292" y="1516716"/>
                <a:ext cx="8987883" cy="5204759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History: 3Com was selling small networks</a:t>
                </a:r>
              </a:p>
              <a:p>
                <a:pPr lvl="1"/>
                <a:r>
                  <a:rPr lang="en-US" dirty="0"/>
                  <a:t>3 = 1 printer + 2 computers</a:t>
                </a:r>
              </a:p>
              <a:p>
                <a:pPr lvl="1"/>
                <a:r>
                  <a:rPr lang="en-US" dirty="0"/>
                  <a:t>Metcalfe argued they should sell bigger networks</a:t>
                </a:r>
              </a:p>
              <a:p>
                <a:pPr lvl="2"/>
                <a:r>
                  <a:rPr lang="en-US" dirty="0"/>
                  <a:t>(and more 3Com products)</a:t>
                </a:r>
              </a:p>
              <a:p>
                <a:pPr lvl="2"/>
                <a:r>
                  <a:rPr lang="en-US" dirty="0"/>
                  <a:t>because of economies of scale</a:t>
                </a:r>
              </a:p>
              <a:p>
                <a:r>
                  <a:rPr lang="en-US" dirty="0"/>
                  <a:t>Economy of Scale:</a:t>
                </a:r>
              </a:p>
              <a:p>
                <a:pPr lvl="1"/>
                <a:r>
                  <a:rPr lang="en-US" dirty="0"/>
                  <a:t>Benefits scale faster than costs</a:t>
                </a:r>
              </a:p>
              <a:p>
                <a:pPr lvl="2"/>
                <a:r>
                  <a:rPr lang="en-US" dirty="0"/>
                  <a:t>Benefits: 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Costs: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dirty="0"/>
              </a:p>
              <a:p>
                <a:r>
                  <a:rPr lang="en-US" dirty="0"/>
                  <a:t>Law has been good for AT&amp;T, Google, Social Media</a:t>
                </a:r>
              </a:p>
              <a:p>
                <a:r>
                  <a:rPr lang="en-US" dirty="0"/>
                  <a:t>Hypo: also good for Academic Search</a:t>
                </a:r>
              </a:p>
              <a:p>
                <a:pPr lvl="1"/>
                <a:r>
                  <a:rPr lang="en-US" dirty="0"/>
                  <a:t>Consequently, we should experiment with large graphs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CA74963E-AB80-B5CC-EE3E-6C40FD445F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2676292" y="1516716"/>
                <a:ext cx="8987883" cy="5204759"/>
              </a:xfrm>
              <a:blipFill>
                <a:blip r:embed="rId2"/>
                <a:stretch>
                  <a:fillRect l="-1128" t="-19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23CA5BEF-2686-08DD-C766-6F5FDCD3F663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6452" y="136525"/>
            <a:ext cx="2130426" cy="4899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85251D5-3C45-7681-CD11-6D358DD7665E}"/>
              </a:ext>
            </a:extLst>
          </p:cNvPr>
          <p:cNvSpPr txBox="1"/>
          <p:nvPr/>
        </p:nvSpPr>
        <p:spPr>
          <a:xfrm>
            <a:off x="5637810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8DFF2231-C5FA-81BD-077C-1E3AE68956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 2025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5C9ADA1-B61D-9CAB-D6C7-FA4FB4353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25</a:t>
            </a:fld>
            <a:endParaRPr lang="en-US"/>
          </a:p>
        </p:txBody>
      </p:sp>
      <p:pic>
        <p:nvPicPr>
          <p:cNvPr id="2" name="Picture 2" descr="Mark Wilson/Getty Images">
            <a:extLst>
              <a:ext uri="{FF2B5EF4-FFF2-40B4-BE49-F238E27FC236}">
                <a16:creationId xmlns:a16="http://schemas.microsoft.com/office/drawing/2014/main" id="{B1120AD7-1C91-99E9-5C2C-A1A18657DB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468"/>
            <a:ext cx="2503778" cy="3241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D8FF1D6-9697-6C2D-5DCC-1790A7F494FA}"/>
              </a:ext>
            </a:extLst>
          </p:cNvPr>
          <p:cNvSpPr txBox="1"/>
          <p:nvPr/>
        </p:nvSpPr>
        <p:spPr>
          <a:xfrm>
            <a:off x="168034" y="3347592"/>
            <a:ext cx="21677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Turing Award</a:t>
            </a:r>
          </a:p>
        </p:txBody>
      </p:sp>
    </p:spTree>
    <p:extLst>
      <p:ext uri="{BB962C8B-B14F-4D97-AF65-F5344CB8AC3E}">
        <p14:creationId xmlns:p14="http://schemas.microsoft.com/office/powerpoint/2010/main" val="2411113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67A33B-9166-920B-8B86-14555E3F60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6C859D-A108-D9B3-94A0-F9DE59FAA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My Current Research</a:t>
            </a:r>
            <a:br>
              <a:rPr lang="en-US" dirty="0"/>
            </a:br>
            <a:r>
              <a:rPr lang="en-US" dirty="0"/>
              <a:t>Catch-as-catch-can </a:t>
            </a:r>
            <a:r>
              <a:rPr lang="en-US" dirty="0">
                <a:sym typeface="Wingdings" pitchFamily="2" charset="2"/>
              </a:rPr>
              <a:t> Revival of Sampling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D35FD7-D234-47F3-9168-7ABE70191CD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Unify LLMs and Linear Algebra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SVD with Batching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Better Together</a:t>
            </a:r>
          </a:p>
          <a:p>
            <a:pPr lvl="2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Academic Search</a:t>
            </a:r>
          </a:p>
          <a:p>
            <a:pPr lvl="3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BERT Embeddings of Papers</a:t>
            </a:r>
          </a:p>
          <a:p>
            <a:pPr lvl="3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Spectral Clustering of Citations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Loss Functions</a:t>
            </a:r>
          </a:p>
          <a:p>
            <a:pPr lvl="2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Entropy: Predict the next word</a:t>
            </a:r>
          </a:p>
          <a:p>
            <a:pPr lvl="2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Nuclear Norm: within 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sym typeface="Wingdings" pitchFamily="2" charset="2"/>
              </a:rPr>
              <a:t> across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FF9E1B-99A0-1257-370A-8CC2241DA6E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en-US" b="1" dirty="0">
                <a:sym typeface="Wingdings" pitchFamily="2" charset="2"/>
              </a:rPr>
              <a:t>Low Resource Languages </a:t>
            </a:r>
            <a:r>
              <a:rPr lang="en-US" dirty="0">
                <a:sym typeface="Wingdings" pitchFamily="2" charset="2"/>
              </a:rPr>
              <a:t></a:t>
            </a:r>
          </a:p>
          <a:p>
            <a:pPr lvl="1"/>
            <a:r>
              <a:rPr lang="en-US" dirty="0">
                <a:sym typeface="Wingdings" pitchFamily="2" charset="2"/>
              </a:rPr>
              <a:t>Growth Opportunities</a:t>
            </a:r>
          </a:p>
          <a:p>
            <a:pPr lvl="1"/>
            <a:r>
              <a:rPr lang="en-US" dirty="0">
                <a:sym typeface="Wingdings" pitchFamily="2" charset="2"/>
              </a:rPr>
              <a:t>Target languages with future demand</a:t>
            </a:r>
          </a:p>
          <a:p>
            <a:pPr lvl="2"/>
            <a:r>
              <a:rPr lang="en-US" dirty="0">
                <a:sym typeface="Wingdings" pitchFamily="2" charset="2"/>
              </a:rPr>
              <a:t>Many speakers and impressive GDP growth</a:t>
            </a:r>
          </a:p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5474AD-930E-DFC2-C119-50AF7A0C56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 2025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14E2ED-09AF-25F8-2431-11A4654B28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FE0E9-8952-F94B-8C47-0AD31E771CD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91686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A screenshot of a table&#10;&#10;AI-generated content may be incorrect.">
            <a:extLst>
              <a:ext uri="{FF2B5EF4-FFF2-40B4-BE49-F238E27FC236}">
                <a16:creationId xmlns:a16="http://schemas.microsoft.com/office/drawing/2014/main" id="{A7F84993-B976-374A-3007-89DF41D678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437124"/>
            <a:ext cx="9414542" cy="6411063"/>
          </a:xfr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B4BECC4C-0845-9917-6699-021D927CE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Low Resource Languages </a:t>
            </a:r>
            <a:r>
              <a:rPr lang="en-US" sz="3600" dirty="0">
                <a:sym typeface="Wingdings" pitchFamily="2" charset="2"/>
              </a:rPr>
              <a:t> Growth Opportunities</a:t>
            </a:r>
            <a:br>
              <a:rPr lang="en-US" sz="3600" dirty="0">
                <a:sym typeface="Wingdings" pitchFamily="2" charset="2"/>
              </a:rPr>
            </a:br>
            <a:r>
              <a:rPr lang="en-US" sz="3600" dirty="0">
                <a:sym typeface="Wingdings" pitchFamily="2" charset="2"/>
              </a:rPr>
              <a:t>Stratify by Resources and Opportunities</a:t>
            </a:r>
            <a:endParaRPr lang="en-US" sz="3600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78CFEBD-CA00-184F-9AE6-C4764B3D3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 2025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6C8411-763C-3130-7BD7-3A4B241FB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FE0E9-8952-F94B-8C47-0AD31E771CD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1735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1A3413F-F109-3904-1A86-58B1CDEA08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1286" y="692150"/>
            <a:ext cx="7206564" cy="584939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5E67432-3EAE-6371-3085-5E6AF771F9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4537" y="4000500"/>
            <a:ext cx="2857500" cy="285750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9A6A227-9DC3-591A-BD1E-EDAED27F6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 2025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88E202-7B84-83CD-C753-ED8097CC20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FE0E9-8952-F94B-8C47-0AD31E771CD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03744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EA7202-4E18-E016-F6E8-92B2CFA817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4CD457-D7E9-EDD9-516F-4BEC6F471E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Embrace Diversity &amp; Multiple Perspectives</a:t>
            </a:r>
          </a:p>
        </p:txBody>
      </p:sp>
      <p:pic>
        <p:nvPicPr>
          <p:cNvPr id="5" name="Content Placeholder 4" descr="A poster with text and images&#10;&#10;Description automatically generated with medium confidence">
            <a:extLst>
              <a:ext uri="{FF2B5EF4-FFF2-40B4-BE49-F238E27FC236}">
                <a16:creationId xmlns:a16="http://schemas.microsoft.com/office/drawing/2014/main" id="{AE3D1B74-7D51-FA50-76B8-0442D47C40D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rcRect l="5798" t="34761" r="48375" b="35773"/>
          <a:stretch/>
        </p:blipFill>
        <p:spPr>
          <a:xfrm>
            <a:off x="89377" y="1611273"/>
            <a:ext cx="7290602" cy="3891357"/>
          </a:xfr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342624B-4C64-FE5F-CD77-88BD65F61D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38334" y="1825625"/>
            <a:ext cx="3715466" cy="4351338"/>
          </a:xfrm>
        </p:spPr>
        <p:txBody>
          <a:bodyPr/>
          <a:lstStyle/>
          <a:p>
            <a:r>
              <a:rPr lang="en-US" dirty="0"/>
              <a:t>emotion labels: </a:t>
            </a:r>
          </a:p>
          <a:p>
            <a:pPr lvl="1"/>
            <a:r>
              <a:rPr lang="en-US" dirty="0"/>
              <a:t>disgust (Burmese)</a:t>
            </a:r>
          </a:p>
          <a:p>
            <a:pPr lvl="1"/>
            <a:r>
              <a:rPr lang="en-US" dirty="0"/>
              <a:t>awe (Malay) </a:t>
            </a:r>
          </a:p>
          <a:p>
            <a:r>
              <a:rPr lang="en-US" dirty="0"/>
              <a:t>captions focus  </a:t>
            </a:r>
          </a:p>
          <a:p>
            <a:pPr lvl="1"/>
            <a:r>
              <a:rPr lang="en-US" dirty="0"/>
              <a:t>on chest </a:t>
            </a:r>
          </a:p>
          <a:p>
            <a:pPr lvl="2"/>
            <a:r>
              <a:rPr lang="en-US" dirty="0"/>
              <a:t>Burmese &amp; Malay</a:t>
            </a:r>
          </a:p>
          <a:p>
            <a:pPr lvl="1"/>
            <a:r>
              <a:rPr lang="en-US" dirty="0"/>
              <a:t>on face and hair</a:t>
            </a:r>
          </a:p>
          <a:p>
            <a:pPr lvl="2"/>
            <a:r>
              <a:rPr lang="en-US" dirty="0"/>
              <a:t>Korean &amp; Setswana</a:t>
            </a:r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FE32AA55-969F-0F7B-ED45-95EED2E48DB1}"/>
              </a:ext>
            </a:extLst>
          </p:cNvPr>
          <p:cNvSpPr/>
          <p:nvPr/>
        </p:nvSpPr>
        <p:spPr>
          <a:xfrm>
            <a:off x="7638334" y="5507026"/>
            <a:ext cx="2003696" cy="1209599"/>
          </a:xfrm>
          <a:prstGeom prst="wedgeRoundRectCallout">
            <a:avLst>
              <a:gd name="adj1" fmla="val -20898"/>
              <a:gd name="adj2" fmla="val -78732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Hypothesis:</a:t>
            </a:r>
          </a:p>
          <a:p>
            <a:pPr algn="ctr"/>
            <a:r>
              <a:rPr lang="en-US" sz="2400" dirty="0"/>
              <a:t>Predictable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050542-EBE0-CDE9-5E97-8B327C86EE6A}"/>
              </a:ext>
            </a:extLst>
          </p:cNvPr>
          <p:cNvSpPr txBox="1"/>
          <p:nvPr/>
        </p:nvSpPr>
        <p:spPr>
          <a:xfrm>
            <a:off x="2574264" y="5850215"/>
            <a:ext cx="2320828" cy="523220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2800" dirty="0"/>
              <a:t>Ethics Review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735A3A-7C8B-2E27-9D60-5FB1CD070F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 2025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79BD47D-9635-131B-6BBE-0F75737E12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34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FE6D7C-2939-29E4-AF80-FA5B2202FD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Narrative: Chatbots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7933E99-DAB3-6128-42B0-D59773B7C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Power/Global Warming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4109B20-25A3-9B33-246F-4FACC2993EC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Big AI companies are investing in massive datacenters</a:t>
            </a:r>
          </a:p>
          <a:p>
            <a:r>
              <a:rPr lang="en-US" dirty="0"/>
              <a:t>Demand for power</a:t>
            </a:r>
          </a:p>
          <a:p>
            <a:pPr lvl="1"/>
            <a:r>
              <a:rPr lang="en-US" dirty="0"/>
              <a:t>is unsustainable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But chat </a:t>
            </a:r>
            <a:r>
              <a:rPr lang="en-US" dirty="0">
                <a:sym typeface="Wingdings" pitchFamily="2" charset="2"/>
              </a:rPr>
              <a:t> phones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EC84CA5-FBFE-734D-511D-D0DBB4FDCFD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US" dirty="0"/>
              <a:t>Massive Capital Investments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91ABC1E-EF9B-9EC8-CDA0-E494D85C5DFF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Only a few huge companies with deep pockets can afford to play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But DeepSeek:</a:t>
            </a:r>
            <a:r>
              <a:rPr lang="en-US" dirty="0">
                <a:sym typeface="Wingdings" pitchFamily="2" charset="2"/>
              </a:rPr>
              <a:t> </a:t>
            </a:r>
          </a:p>
          <a:p>
            <a:pPr lvl="1"/>
            <a:r>
              <a:rPr lang="en-US" dirty="0">
                <a:sym typeface="Wingdings" pitchFamily="2" charset="2"/>
              </a:rPr>
              <a:t>Massive investments  </a:t>
            </a:r>
          </a:p>
          <a:p>
            <a:pPr lvl="1"/>
            <a:r>
              <a:rPr lang="en-US" dirty="0">
                <a:sym typeface="Wingdings" pitchFamily="2" charset="2"/>
              </a:rPr>
              <a:t>Massive liabilities</a:t>
            </a:r>
            <a:endParaRPr lang="en-US" dirty="0"/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83E9BA91-B0F6-2DF4-DECE-9175E780F8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 2025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C74D7B59-5F44-334B-BAE8-B69256D7D4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FE0E9-8952-F94B-8C47-0AD31E771CD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53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graph with different colored lines&#10;&#10;AI-generated content may be incorrect.">
            <a:extLst>
              <a:ext uri="{FF2B5EF4-FFF2-40B4-BE49-F238E27FC236}">
                <a16:creationId xmlns:a16="http://schemas.microsoft.com/office/drawing/2014/main" id="{833A9FD5-EA1E-C5C5-3C74-9B9462364CCC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2"/>
          <a:stretch>
            <a:fillRect/>
          </a:stretch>
        </p:blipFill>
        <p:spPr>
          <a:xfrm>
            <a:off x="716692" y="-357661"/>
            <a:ext cx="10219038" cy="7085439"/>
          </a:xfr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F4E9531-F31A-BAC4-AC21-5C099A3FD2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 2025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7A19FB0-419B-8BE1-4789-AF4E42574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FE0E9-8952-F94B-8C47-0AD31E771CD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8292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F3B855-DCD7-5389-3F35-DFE3CD709E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480180-04BE-4847-CB94-38FBD10027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Adding Perspective to Speech/Vision Research</a:t>
            </a:r>
            <a:br>
              <a:rPr lang="en-US" dirty="0"/>
            </a:br>
            <a:r>
              <a:rPr lang="en-US" dirty="0"/>
              <a:t>COCO (Objective)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 err="1">
                <a:sym typeface="Wingdings" pitchFamily="2" charset="2"/>
              </a:rPr>
              <a:t>ArtEmis</a:t>
            </a:r>
            <a:r>
              <a:rPr lang="en-US" dirty="0">
                <a:sym typeface="Wingdings" pitchFamily="2" charset="2"/>
              </a:rPr>
              <a:t> (Subjective)</a:t>
            </a:r>
            <a:endParaRPr lang="en-US" dirty="0"/>
          </a:p>
        </p:txBody>
      </p:sp>
      <p:pic>
        <p:nvPicPr>
          <p:cNvPr id="5" name="Content Placeholder 4" descr="A collage of two people with a child&#10;&#10;Description automatically generated">
            <a:extLst>
              <a:ext uri="{FF2B5EF4-FFF2-40B4-BE49-F238E27FC236}">
                <a16:creationId xmlns:a16="http://schemas.microsoft.com/office/drawing/2014/main" id="{E4EBF6E8-7D9D-5D8C-6919-785CA20747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323008" y="1690688"/>
            <a:ext cx="5724740" cy="4940996"/>
          </a:xfrm>
        </p:spPr>
      </p:pic>
      <p:sp>
        <p:nvSpPr>
          <p:cNvPr id="3" name="Rounded Rectangular Callout 2">
            <a:extLst>
              <a:ext uri="{FF2B5EF4-FFF2-40B4-BE49-F238E27FC236}">
                <a16:creationId xmlns:a16="http://schemas.microsoft.com/office/drawing/2014/main" id="{F01D4EEA-30E7-0483-AE75-7B1AC95ED88C}"/>
              </a:ext>
            </a:extLst>
          </p:cNvPr>
          <p:cNvSpPr/>
          <p:nvPr/>
        </p:nvSpPr>
        <p:spPr>
          <a:xfrm>
            <a:off x="9286374" y="2451537"/>
            <a:ext cx="2726950" cy="1405759"/>
          </a:xfrm>
          <a:prstGeom prst="wedgeRoundRectCallout">
            <a:avLst>
              <a:gd name="adj1" fmla="val -64001"/>
              <a:gd name="adj2" fmla="val 12407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Objective</a:t>
            </a:r>
          </a:p>
          <a:p>
            <a:pPr algn="ctr"/>
            <a:r>
              <a:rPr lang="en-US" sz="2800" dirty="0"/>
              <a:t> Facts</a:t>
            </a:r>
          </a:p>
        </p:txBody>
      </p:sp>
      <p:sp>
        <p:nvSpPr>
          <p:cNvPr id="4" name="Rounded Rectangular Callout 3">
            <a:extLst>
              <a:ext uri="{FF2B5EF4-FFF2-40B4-BE49-F238E27FC236}">
                <a16:creationId xmlns:a16="http://schemas.microsoft.com/office/drawing/2014/main" id="{D0E1AA19-EF95-E13F-22CC-B4404F92F40A}"/>
              </a:ext>
            </a:extLst>
          </p:cNvPr>
          <p:cNvSpPr/>
          <p:nvPr/>
        </p:nvSpPr>
        <p:spPr>
          <a:xfrm>
            <a:off x="476745" y="2299137"/>
            <a:ext cx="2726950" cy="1405759"/>
          </a:xfrm>
          <a:prstGeom prst="wedgeRoundRectCallout">
            <a:avLst>
              <a:gd name="adj1" fmla="val 59720"/>
              <a:gd name="adj2" fmla="val -24228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Subjective Emotion</a:t>
            </a:r>
          </a:p>
        </p:txBody>
      </p:sp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880168D2-3953-82F7-409C-0E491FB08EE4}"/>
              </a:ext>
            </a:extLst>
          </p:cNvPr>
          <p:cNvSpPr/>
          <p:nvPr/>
        </p:nvSpPr>
        <p:spPr>
          <a:xfrm>
            <a:off x="476744" y="4161186"/>
            <a:ext cx="2846263" cy="2331689"/>
          </a:xfrm>
          <a:prstGeom prst="wedgeRoundRectCallout">
            <a:avLst>
              <a:gd name="adj1" fmla="val -22996"/>
              <a:gd name="adj2" fmla="val -65698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More room for Audience Background:</a:t>
            </a:r>
          </a:p>
          <a:p>
            <a:pPr algn="ctr"/>
            <a:r>
              <a:rPr lang="en-US" sz="2400" dirty="0"/>
              <a:t>Culture/Language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BF2961-1F48-7DF0-E62B-70FBCC99AA0A}"/>
              </a:ext>
            </a:extLst>
          </p:cNvPr>
          <p:cNvSpPr txBox="1"/>
          <p:nvPr/>
        </p:nvSpPr>
        <p:spPr>
          <a:xfrm>
            <a:off x="8927559" y="4294979"/>
            <a:ext cx="3085765" cy="156966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Nouns: </a:t>
            </a:r>
            <a:r>
              <a:rPr lang="en-US" sz="2400" i="1" dirty="0"/>
              <a:t>man, woman, kid, table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Modifiers: </a:t>
            </a:r>
            <a:r>
              <a:rPr lang="en-US" sz="2400" i="1" dirty="0"/>
              <a:t>love, interacting, family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F887E8F6-4474-5DB8-8E3A-AD726C1660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 2025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E1F2AE8-1D6B-865F-C417-E4D37838C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31</a:t>
            </a:fld>
            <a:endParaRPr lang="en-US"/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054B0A88-4540-A43F-81C0-1924134C0CD7}"/>
              </a:ext>
            </a:extLst>
          </p:cNvPr>
          <p:cNvSpPr/>
          <p:nvPr/>
        </p:nvSpPr>
        <p:spPr>
          <a:xfrm>
            <a:off x="9076029" y="5939283"/>
            <a:ext cx="2937295" cy="834134"/>
          </a:xfrm>
          <a:prstGeom prst="wedgeRoundRectCallout">
            <a:avLst>
              <a:gd name="adj1" fmla="val -25799"/>
              <a:gd name="adj2" fmla="val -64921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No Bounding Boxes</a:t>
            </a:r>
          </a:p>
        </p:txBody>
      </p:sp>
    </p:spTree>
    <p:extLst>
      <p:ext uri="{BB962C8B-B14F-4D97-AF65-F5344CB8AC3E}">
        <p14:creationId xmlns:p14="http://schemas.microsoft.com/office/powerpoint/2010/main" val="550946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6" grpId="0" animBg="1"/>
      <p:bldP spid="7" grpId="0" animBg="1"/>
      <p:bldP spid="11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F8D500-2A55-E310-103C-3BA71D7B62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0FC2FDB-6C8B-0E40-D36C-7E243891DA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Agenda/Conclusions: </a:t>
            </a:r>
            <a:br>
              <a:rPr lang="en-US" dirty="0"/>
            </a:br>
            <a:r>
              <a:rPr lang="en-US" dirty="0"/>
              <a:t>Unifying Themes: </a:t>
            </a:r>
            <a:r>
              <a:rPr lang="en-US" dirty="0">
                <a:sym typeface="Wingdings" pitchFamily="2" charset="2"/>
              </a:rPr>
              <a:t>Scaling, Growth &amp; Collaboration</a:t>
            </a:r>
            <a:br>
              <a:rPr lang="en-US" dirty="0">
                <a:sym typeface="Wingdings" pitchFamily="2" charset="2"/>
              </a:rPr>
            </a:br>
            <a:r>
              <a:rPr lang="en-US" dirty="0"/>
              <a:t>Catch-as-catch-can </a:t>
            </a:r>
            <a:r>
              <a:rPr lang="en-US" dirty="0">
                <a:sym typeface="Wingdings" pitchFamily="2" charset="2"/>
              </a:rPr>
              <a:t> Revival of Sampling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3DB2E27-E5EE-0251-95F4-D88234E193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Macro (Large Market Forces)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575AA1E-2E8E-D414-00E8-7BA99330B3C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Who can afford to play?</a:t>
            </a:r>
          </a:p>
          <a:p>
            <a:pPr lvl="1"/>
            <a:r>
              <a:rPr lang="en-US" dirty="0"/>
              <a:t>Narrative: Big companies with deep pockets</a:t>
            </a:r>
          </a:p>
          <a:p>
            <a:pPr lvl="1"/>
            <a:r>
              <a:rPr lang="en-US" dirty="0"/>
              <a:t>DeepSeek showed anyone can contribute</a:t>
            </a:r>
          </a:p>
          <a:p>
            <a:r>
              <a:rPr lang="en-US" dirty="0"/>
              <a:t>Clouds </a:t>
            </a:r>
            <a:r>
              <a:rPr lang="en-US" dirty="0">
                <a:sym typeface="Wingdings" pitchFamily="2" charset="2"/>
              </a:rPr>
              <a:t> Phones</a:t>
            </a:r>
          </a:p>
          <a:p>
            <a:pPr lvl="1"/>
            <a:r>
              <a:rPr lang="en-US" dirty="0"/>
              <a:t>Inference &gt;&gt; Training</a:t>
            </a:r>
          </a:p>
          <a:p>
            <a:pPr lvl="1"/>
            <a:r>
              <a:rPr lang="en-US" dirty="0"/>
              <a:t>“Diseconomies of scale”</a:t>
            </a:r>
          </a:p>
          <a:p>
            <a:pPr lvl="1"/>
            <a:r>
              <a:rPr lang="en-US" dirty="0"/>
              <a:t>Implications for global warming</a:t>
            </a:r>
          </a:p>
          <a:p>
            <a:r>
              <a:rPr lang="en-US" dirty="0"/>
              <a:t>Peak Data: </a:t>
            </a:r>
          </a:p>
          <a:p>
            <a:pPr lvl="1"/>
            <a:r>
              <a:rPr lang="en-US" dirty="0"/>
              <a:t>Scaling laws break down if we run out of data</a:t>
            </a:r>
          </a:p>
          <a:p>
            <a:r>
              <a:rPr lang="en-US" dirty="0"/>
              <a:t>Moore’s Law: Everything is getting better </a:t>
            </a:r>
          </a:p>
          <a:p>
            <a:pPr lvl="1"/>
            <a:r>
              <a:rPr lang="en-US" dirty="0"/>
              <a:t>but at different rates </a:t>
            </a:r>
            <a:r>
              <a:rPr lang="en-US" dirty="0">
                <a:sym typeface="Wingdings" pitchFamily="2" charset="2"/>
              </a:rPr>
              <a:t> need to rebalance</a:t>
            </a:r>
            <a:endParaRPr lang="en-US" dirty="0"/>
          </a:p>
          <a:p>
            <a:r>
              <a:rPr lang="en-US" dirty="0"/>
              <a:t>Should we be more concerned about </a:t>
            </a:r>
          </a:p>
          <a:p>
            <a:pPr lvl="1"/>
            <a:r>
              <a:rPr lang="en-US" dirty="0"/>
              <a:t>supply or demand?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2EABD05-2C2C-1233-3195-D263CAF57BF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Micro (Personal Research)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8A75A0D4-D3CC-9F52-5454-0F631636A03B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Unify LLMs and Linear Algebra</a:t>
            </a:r>
          </a:p>
          <a:p>
            <a:pPr lvl="1"/>
            <a:r>
              <a:rPr lang="en-US" dirty="0"/>
              <a:t>SVD with Batching</a:t>
            </a:r>
          </a:p>
          <a:p>
            <a:pPr lvl="1"/>
            <a:r>
              <a:rPr lang="en-US" dirty="0"/>
              <a:t>Better Together</a:t>
            </a:r>
          </a:p>
          <a:p>
            <a:pPr lvl="2"/>
            <a:r>
              <a:rPr lang="en-US" dirty="0"/>
              <a:t>Academic Search</a:t>
            </a:r>
          </a:p>
          <a:p>
            <a:pPr lvl="3"/>
            <a:r>
              <a:rPr lang="en-US" dirty="0"/>
              <a:t>BERT Embeddings of Papers</a:t>
            </a:r>
          </a:p>
          <a:p>
            <a:pPr lvl="3"/>
            <a:r>
              <a:rPr lang="en-US" dirty="0"/>
              <a:t>Spectral Clustering of Citations</a:t>
            </a:r>
          </a:p>
          <a:p>
            <a:pPr lvl="1"/>
            <a:r>
              <a:rPr lang="en-US" dirty="0"/>
              <a:t>Loss Functions</a:t>
            </a:r>
          </a:p>
          <a:p>
            <a:pPr lvl="2"/>
            <a:r>
              <a:rPr lang="en-US" dirty="0"/>
              <a:t>Entropy: Predict the next word</a:t>
            </a:r>
          </a:p>
          <a:p>
            <a:pPr lvl="2"/>
            <a:r>
              <a:rPr lang="en-US" dirty="0"/>
              <a:t>Nuclear Norm: within </a:t>
            </a:r>
            <a:r>
              <a:rPr lang="en-US" dirty="0">
                <a:sym typeface="Wingdings" pitchFamily="2" charset="2"/>
              </a:rPr>
              <a:t> across</a:t>
            </a:r>
          </a:p>
          <a:p>
            <a:r>
              <a:rPr lang="en-US" dirty="0">
                <a:sym typeface="Wingdings" pitchFamily="2" charset="2"/>
              </a:rPr>
              <a:t>Low Resource Languages </a:t>
            </a:r>
          </a:p>
          <a:p>
            <a:pPr lvl="1"/>
            <a:r>
              <a:rPr lang="en-US" dirty="0">
                <a:sym typeface="Wingdings" pitchFamily="2" charset="2"/>
              </a:rPr>
              <a:t>Growth Opportunities</a:t>
            </a:r>
          </a:p>
          <a:p>
            <a:pPr lvl="1"/>
            <a:r>
              <a:rPr lang="en-US" dirty="0">
                <a:sym typeface="Wingdings" pitchFamily="2" charset="2"/>
              </a:rPr>
              <a:t>Target languages with future demand</a:t>
            </a:r>
          </a:p>
          <a:p>
            <a:pPr lvl="2"/>
            <a:r>
              <a:rPr lang="en-US" dirty="0">
                <a:sym typeface="Wingdings" pitchFamily="2" charset="2"/>
              </a:rPr>
              <a:t>Many speakers and impressive GDP growth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894FAF-8974-0A7B-69AB-45390DAA66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 2025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2258143-8BBB-E772-5406-FFD8E24AC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FE0E9-8952-F94B-8C47-0AD31E771CD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2728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103D8-91EE-7217-E3AF-3BB8DD3F4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backup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E379D0-62C4-18F4-BF32-989635395C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4A0931-A663-4EE6-C797-AD4B17847BB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D37EABE-CAC5-55DF-BD04-43598622BE8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16AE08C-0DE3-ADD8-3F63-1B8A58D97771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205925E-50CE-95F9-E998-275570A641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 2025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9EE9604-2FC5-3341-61EA-2AD587585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FE0E9-8952-F94B-8C47-0AD31E771CD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2901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19ACF2-EF91-D690-6CDE-4870C507A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Enterprise </a:t>
            </a:r>
            <a:r>
              <a:rPr lang="en-US" dirty="0">
                <a:sym typeface="Wingdings" pitchFamily="2" charset="2"/>
              </a:rPr>
              <a:t> Consumer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B6163A-985D-3615-CC6C-A8E3D1487E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 used to say I would not use a computer I could afford</a:t>
            </a:r>
          </a:p>
          <a:p>
            <a:pPr lvl="1"/>
            <a:r>
              <a:rPr lang="en-US" dirty="0"/>
              <a:t>But that was before my wife bought our first PC</a:t>
            </a:r>
          </a:p>
          <a:p>
            <a:pPr lvl="1"/>
            <a:r>
              <a:rPr lang="en-US" dirty="0"/>
              <a:t>I had to admit that her PC was better than the computer I wrote my thesis on</a:t>
            </a:r>
          </a:p>
          <a:p>
            <a:r>
              <a:rPr lang="en-US" dirty="0"/>
              <a:t>When I was in grad school,</a:t>
            </a:r>
          </a:p>
          <a:p>
            <a:pPr lvl="1"/>
            <a:r>
              <a:rPr lang="en-US" dirty="0"/>
              <a:t>the enterprise market was larger than the consumer market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4B893-0423-2FF4-5840-A70F408F18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 2025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C144D0-E890-1478-9DA7-EEEAE14D7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FE0E9-8952-F94B-8C47-0AD31E771CD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9266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837C17E2-8AF3-7CE7-ED6E-90A697110F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E7F4EC0-3EAF-8265-7876-FFA3BD2B0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Bottlenecks: </a:t>
            </a:r>
            <a:br>
              <a:rPr lang="en-US" dirty="0"/>
            </a:br>
            <a:r>
              <a:rPr lang="en-US" dirty="0"/>
              <a:t>Different time constants </a:t>
            </a:r>
            <a:r>
              <a:rPr lang="en-US" dirty="0">
                <a:sym typeface="Wingdings" pitchFamily="2" charset="2"/>
              </a:rPr>
              <a:t> Rebalancing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5C19C11-3403-639B-C25F-7058422A0D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Talent:</a:t>
            </a:r>
          </a:p>
          <a:p>
            <a:pPr lvl="1"/>
            <a:r>
              <a:rPr lang="en-US" dirty="0"/>
              <a:t>Short term, Silicon Valley and American Universities </a:t>
            </a:r>
          </a:p>
          <a:p>
            <a:pPr lvl="2"/>
            <a:r>
              <a:rPr lang="en-US" dirty="0"/>
              <a:t>are the envy of the world</a:t>
            </a:r>
          </a:p>
          <a:p>
            <a:pPr lvl="1"/>
            <a:r>
              <a:rPr lang="en-US" dirty="0"/>
              <a:t>Longer-term, those advantages may not be sustainable</a:t>
            </a:r>
          </a:p>
          <a:p>
            <a:r>
              <a:rPr lang="en-US" dirty="0"/>
              <a:t>Data: Peak data</a:t>
            </a:r>
          </a:p>
          <a:p>
            <a:pPr lvl="1"/>
            <a:r>
              <a:rPr lang="en-US" dirty="0"/>
              <a:t>For a long time, the rising tide of data has been lifting all boats</a:t>
            </a:r>
          </a:p>
          <a:p>
            <a:pPr lvl="1"/>
            <a:r>
              <a:rPr lang="en-US" dirty="0"/>
              <a:t>But we are running out of data to train on</a:t>
            </a:r>
          </a:p>
          <a:p>
            <a:pPr lvl="1"/>
            <a:r>
              <a:rPr lang="en-US" dirty="0"/>
              <a:t>Focus on more sustainable data sources like DNA</a:t>
            </a:r>
          </a:p>
          <a:p>
            <a:r>
              <a:rPr lang="en-US" dirty="0"/>
              <a:t>Bandwidth is not improving as fast as disk</a:t>
            </a:r>
          </a:p>
          <a:p>
            <a:pPr lvl="1"/>
            <a:r>
              <a:rPr lang="en-US" dirty="0"/>
              <a:t>Clouds </a:t>
            </a:r>
            <a:r>
              <a:rPr lang="en-US" dirty="0">
                <a:sym typeface="Wingdings" pitchFamily="2" charset="2"/>
              </a:rPr>
              <a:t> Edge (Phones)</a:t>
            </a:r>
            <a:endParaRPr lang="en-US" dirty="0"/>
          </a:p>
          <a:p>
            <a:r>
              <a:rPr lang="en-US" dirty="0"/>
              <a:t>Storage (RAM, Disk, SSD): Supply is increasing faster than demand</a:t>
            </a:r>
          </a:p>
          <a:p>
            <a:pPr lvl="1"/>
            <a:r>
              <a:rPr lang="en-US" dirty="0"/>
              <a:t>We have never had to worry about demand in the past,</a:t>
            </a:r>
          </a:p>
          <a:p>
            <a:pPr lvl="1"/>
            <a:r>
              <a:rPr lang="en-US" dirty="0"/>
              <a:t>But that is likely to change</a:t>
            </a:r>
          </a:p>
          <a:p>
            <a:r>
              <a:rPr lang="en-US" dirty="0"/>
              <a:t>GPUs: Insanely profitable in short term, but may not be sustainable long-term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018071E-88F2-815E-4E8A-A1B8426A84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 2025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F564C8A-2C0B-CD9E-5843-0FB12417ED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FE0E9-8952-F94B-8C47-0AD31E771CD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6202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C9E97F6-3B33-33FA-2EFA-3EDE55CF0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Bottlenecks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81029CF-2434-E0D1-A0CD-35838C82EE8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People</a:t>
            </a:r>
          </a:p>
          <a:p>
            <a:r>
              <a:rPr lang="en-US" dirty="0"/>
              <a:t>Data (Empiricism)</a:t>
            </a:r>
          </a:p>
          <a:p>
            <a:r>
              <a:rPr lang="en-US" dirty="0"/>
              <a:t>Bandwidth</a:t>
            </a:r>
          </a:p>
          <a:p>
            <a:r>
              <a:rPr lang="en-US" dirty="0"/>
              <a:t>Storage</a:t>
            </a:r>
          </a:p>
          <a:p>
            <a:r>
              <a:rPr lang="en-US" dirty="0"/>
              <a:t>CPUs</a:t>
            </a:r>
          </a:p>
          <a:p>
            <a:r>
              <a:rPr lang="en-US" dirty="0"/>
              <a:t>GPUs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35E0525-EC51-CB9F-90E4-DEEBE3AC93A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Everything is getting better</a:t>
            </a:r>
          </a:p>
          <a:p>
            <a:pPr lvl="1"/>
            <a:r>
              <a:rPr lang="en-US" dirty="0"/>
              <a:t>But at different rates</a:t>
            </a:r>
          </a:p>
          <a:p>
            <a:r>
              <a:rPr lang="en-US" dirty="0"/>
              <a:t>In addition,</a:t>
            </a:r>
          </a:p>
          <a:p>
            <a:pPr lvl="1"/>
            <a:r>
              <a:rPr lang="en-US" dirty="0"/>
              <a:t>supply is increasing</a:t>
            </a:r>
          </a:p>
          <a:p>
            <a:pPr lvl="1"/>
            <a:r>
              <a:rPr lang="en-US" dirty="0"/>
              <a:t>faster than demand</a:t>
            </a:r>
          </a:p>
          <a:p>
            <a:r>
              <a:rPr lang="en-US" dirty="0"/>
              <a:t>Historically,</a:t>
            </a:r>
          </a:p>
          <a:p>
            <a:pPr lvl="1"/>
            <a:r>
              <a:rPr lang="en-US" dirty="0"/>
              <a:t>If we build it, they will come</a:t>
            </a:r>
          </a:p>
          <a:p>
            <a:r>
              <a:rPr lang="en-US" dirty="0"/>
              <a:t>But if everyone has more compute than they need</a:t>
            </a:r>
          </a:p>
          <a:p>
            <a:pPr lvl="1"/>
            <a:r>
              <a:rPr lang="en-US" dirty="0"/>
              <a:t>will they continue to come</a:t>
            </a:r>
          </a:p>
          <a:p>
            <a:r>
              <a:rPr lang="en-US" dirty="0"/>
              <a:t>Challenge: </a:t>
            </a:r>
          </a:p>
          <a:p>
            <a:pPr lvl="1"/>
            <a:r>
              <a:rPr lang="en-US" dirty="0"/>
              <a:t>find new killer apps </a:t>
            </a:r>
          </a:p>
          <a:p>
            <a:pPr lvl="1"/>
            <a:r>
              <a:rPr lang="en-US" dirty="0"/>
              <a:t>(so demand keeps up with supply)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43892F-BB2C-8BDC-54B9-95A5BE4727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 2025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BB103C-CE83-9EA4-8C6C-B0BC12D4A7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FE0E9-8952-F94B-8C47-0AD31E771CD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9520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6FCF377B-EDEE-7D3A-B1CD-9A2C6F937C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02BF413-621F-0729-A36D-38BC5C8C2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Agenda: Unifying Theme </a:t>
            </a:r>
            <a:r>
              <a:rPr lang="en-US" dirty="0">
                <a:sym typeface="Wingdings" pitchFamily="2" charset="2"/>
              </a:rPr>
              <a:t> Scaling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2C3FCB9-4C50-30EF-8302-F941380AF9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Macro (Large Market Forces)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E8CDC9A-D385-CB99-9A04-0BBED46A028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Moore’s Law: Everything is getting better </a:t>
            </a:r>
          </a:p>
          <a:p>
            <a:pPr lvl="1"/>
            <a:r>
              <a:rPr lang="en-US" dirty="0"/>
              <a:t>but at different rates</a:t>
            </a:r>
          </a:p>
          <a:p>
            <a:r>
              <a:rPr lang="en-US" dirty="0"/>
              <a:t>Peak Data: </a:t>
            </a:r>
          </a:p>
          <a:p>
            <a:pPr lvl="1"/>
            <a:r>
              <a:rPr lang="en-US" dirty="0"/>
              <a:t>Scaling laws assume unlimited data</a:t>
            </a:r>
          </a:p>
          <a:p>
            <a:pPr lvl="1"/>
            <a:r>
              <a:rPr lang="en-US" dirty="0"/>
              <a:t>Language data: limited by population bound</a:t>
            </a:r>
          </a:p>
          <a:p>
            <a:r>
              <a:rPr lang="en-US" dirty="0"/>
              <a:t>Who can afford to play?</a:t>
            </a:r>
          </a:p>
          <a:p>
            <a:pPr lvl="1"/>
            <a:r>
              <a:rPr lang="en-US" dirty="0"/>
              <a:t>Narrative: Big companies with deep pockets</a:t>
            </a:r>
          </a:p>
          <a:p>
            <a:pPr lvl="1"/>
            <a:r>
              <a:rPr lang="en-US" dirty="0"/>
              <a:t>DeepSeek showed anyone can contribute</a:t>
            </a:r>
          </a:p>
          <a:p>
            <a:r>
              <a:rPr lang="en-US" dirty="0"/>
              <a:t>Clouds </a:t>
            </a:r>
            <a:r>
              <a:rPr lang="en-US" dirty="0">
                <a:sym typeface="Wingdings" pitchFamily="2" charset="2"/>
              </a:rPr>
              <a:t> Phones</a:t>
            </a:r>
          </a:p>
          <a:p>
            <a:pPr lvl="1"/>
            <a:r>
              <a:rPr lang="en-US" dirty="0"/>
              <a:t>Inference &gt;&gt; Training</a:t>
            </a:r>
          </a:p>
          <a:p>
            <a:pPr lvl="1"/>
            <a:r>
              <a:rPr lang="en-US" dirty="0"/>
              <a:t>“Diseconomies of scale”</a:t>
            </a:r>
          </a:p>
          <a:p>
            <a:pPr lvl="1"/>
            <a:r>
              <a:rPr lang="en-US" dirty="0"/>
              <a:t>Implications for global warming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EC209B4-89AC-9776-8D90-8E583ED4396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Micro (Personal Research)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13046606-F447-35A6-8DF4-F04DBBBB756F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Unify LLMs and Linear Algebra</a:t>
            </a:r>
          </a:p>
          <a:p>
            <a:pPr lvl="1"/>
            <a:r>
              <a:rPr lang="en-US" dirty="0"/>
              <a:t>SVD with Batching</a:t>
            </a:r>
          </a:p>
          <a:p>
            <a:pPr lvl="1"/>
            <a:r>
              <a:rPr lang="en-US" dirty="0"/>
              <a:t>Better Together</a:t>
            </a:r>
          </a:p>
          <a:p>
            <a:pPr lvl="2"/>
            <a:r>
              <a:rPr lang="en-US" dirty="0"/>
              <a:t>Academic Search</a:t>
            </a:r>
          </a:p>
          <a:p>
            <a:pPr lvl="3"/>
            <a:r>
              <a:rPr lang="en-US" dirty="0"/>
              <a:t>BERT Embeddings of Papers</a:t>
            </a:r>
          </a:p>
          <a:p>
            <a:pPr lvl="3"/>
            <a:r>
              <a:rPr lang="en-US" dirty="0"/>
              <a:t>Spectral Clustering of Citations</a:t>
            </a:r>
          </a:p>
          <a:p>
            <a:pPr lvl="1"/>
            <a:r>
              <a:rPr lang="en-US" dirty="0"/>
              <a:t>Loss Functions</a:t>
            </a:r>
          </a:p>
          <a:p>
            <a:pPr lvl="2"/>
            <a:r>
              <a:rPr lang="en-US" dirty="0"/>
              <a:t>Entropy: Predict the next word</a:t>
            </a:r>
          </a:p>
          <a:p>
            <a:pPr lvl="2"/>
            <a:r>
              <a:rPr lang="en-US" dirty="0"/>
              <a:t>Nuclear Norm: within </a:t>
            </a:r>
            <a:r>
              <a:rPr lang="en-US" dirty="0">
                <a:sym typeface="Wingdings" pitchFamily="2" charset="2"/>
              </a:rPr>
              <a:t> across</a:t>
            </a:r>
          </a:p>
          <a:p>
            <a:r>
              <a:rPr lang="en-US" dirty="0">
                <a:sym typeface="Wingdings" pitchFamily="2" charset="2"/>
              </a:rPr>
              <a:t>Low Resource Languages </a:t>
            </a:r>
          </a:p>
          <a:p>
            <a:pPr lvl="1"/>
            <a:r>
              <a:rPr lang="en-US" dirty="0">
                <a:sym typeface="Wingdings" pitchFamily="2" charset="2"/>
              </a:rPr>
              <a:t>Growth Opportunities</a:t>
            </a:r>
          </a:p>
          <a:p>
            <a:pPr lvl="1"/>
            <a:r>
              <a:rPr lang="en-US" dirty="0">
                <a:sym typeface="Wingdings" pitchFamily="2" charset="2"/>
              </a:rPr>
              <a:t>Target languages with future demand</a:t>
            </a:r>
          </a:p>
          <a:p>
            <a:pPr lvl="2"/>
            <a:r>
              <a:rPr lang="en-US" dirty="0">
                <a:sym typeface="Wingdings" pitchFamily="2" charset="2"/>
              </a:rPr>
              <a:t>Many speakers and impressive GDP growth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414C7A6-8759-191C-E485-06440154DC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 2025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76AAB6E-8CB0-DD9F-11C2-C5073372FA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FE0E9-8952-F94B-8C47-0AD31E771CD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87551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5EA1853-A819-C8D1-79AD-3941367A6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D2072D-9C1B-18A6-8AC1-A050D5E1EF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Short Term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C251BFB-1C21-34FC-DB10-78A727DB100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Huge demand for GPUs</a:t>
            </a:r>
          </a:p>
          <a:p>
            <a:r>
              <a:rPr lang="en-US" dirty="0"/>
              <a:t>Clouds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7F56FB7-5101-F27B-A9ED-70867575CD5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Longer Term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F99EAA6-2F94-D9C2-9135-D3EB9BF48F3E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Inference </a:t>
            </a:r>
            <a:r>
              <a:rPr lang="en-US" dirty="0">
                <a:sym typeface="Wingdings" pitchFamily="2" charset="2"/>
              </a:rPr>
              <a:t> Phones</a:t>
            </a:r>
          </a:p>
          <a:p>
            <a:r>
              <a:rPr lang="en-US" dirty="0">
                <a:sym typeface="Wingdings" pitchFamily="2" charset="2"/>
              </a:rPr>
              <a:t>Edge</a:t>
            </a:r>
            <a:endParaRPr lang="en-US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A01DAD06-A49F-0C20-7770-D1C77E33FA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 2025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C0A1405-0BCD-53AC-87C9-C9A2D5F07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FE0E9-8952-F94B-8C47-0AD31E771CD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9877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5ECA1771-B48C-8D4E-98C1-0687058566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Change Terminology?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Table 12">
                <a:extLst>
                  <a:ext uri="{FF2B5EF4-FFF2-40B4-BE49-F238E27FC236}">
                    <a16:creationId xmlns:a16="http://schemas.microsoft.com/office/drawing/2014/main" id="{3C983F73-C513-C443-955A-5BCE94F6E1A9}"/>
                  </a:ext>
                </a:extLst>
              </p:cNvPr>
              <p:cNvGraphicFramePr>
                <a:graphicFrameLocks noGrp="1"/>
              </p:cNvGraphicFramePr>
              <p:nvPr>
                <p:ph idx="1"/>
              </p:nvPr>
            </p:nvGraphicFramePr>
            <p:xfrm>
              <a:off x="2332348" y="1457877"/>
              <a:ext cx="9569614" cy="216649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784807">
                      <a:extLst>
                        <a:ext uri="{9D8B030D-6E8A-4147-A177-3AD203B41FA5}">
                          <a16:colId xmlns:a16="http://schemas.microsoft.com/office/drawing/2014/main" val="621494744"/>
                        </a:ext>
                      </a:extLst>
                    </a:gridCol>
                    <a:gridCol w="4784807">
                      <a:extLst>
                        <a:ext uri="{9D8B030D-6E8A-4147-A177-3AD203B41FA5}">
                          <a16:colId xmlns:a16="http://schemas.microsoft.com/office/drawing/2014/main" val="23872861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3200" strike="dblStrike" baseline="0" dirty="0"/>
                            <a:t>Standard Terminology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3200" dirty="0"/>
                            <a:t>Proposed Alternatives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2811413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800" strike="dblStrike" baseline="0" dirty="0"/>
                            <a:t>Base/Foundation/Pre-Trained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  <m:t>𝑝𝑟𝑒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8624085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800" strike="dblStrike" baseline="0" dirty="0"/>
                            <a:t>Fine-Tuning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i="1" dirty="0"/>
                            <a:t>fit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8058438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800" strike="dblStrike" baseline="0" dirty="0"/>
                            <a:t>Inference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i="1" dirty="0"/>
                            <a:t>predict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7795197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Table 12">
                <a:extLst>
                  <a:ext uri="{FF2B5EF4-FFF2-40B4-BE49-F238E27FC236}">
                    <a16:creationId xmlns:a16="http://schemas.microsoft.com/office/drawing/2014/main" id="{3C983F73-C513-C443-955A-5BCE94F6E1A9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671787904"/>
                  </p:ext>
                </p:extLst>
              </p:nvPr>
            </p:nvGraphicFramePr>
            <p:xfrm>
              <a:off x="2332348" y="1457877"/>
              <a:ext cx="9569614" cy="216649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784807">
                      <a:extLst>
                        <a:ext uri="{9D8B030D-6E8A-4147-A177-3AD203B41FA5}">
                          <a16:colId xmlns:a16="http://schemas.microsoft.com/office/drawing/2014/main" val="621494744"/>
                        </a:ext>
                      </a:extLst>
                    </a:gridCol>
                    <a:gridCol w="4784807">
                      <a:extLst>
                        <a:ext uri="{9D8B030D-6E8A-4147-A177-3AD203B41FA5}">
                          <a16:colId xmlns:a16="http://schemas.microsoft.com/office/drawing/2014/main" val="2387286193"/>
                        </a:ext>
                      </a:extLst>
                    </a:gridCol>
                  </a:tblGrid>
                  <a:tr h="579120">
                    <a:tc>
                      <a:txBody>
                        <a:bodyPr/>
                        <a:lstStyle/>
                        <a:p>
                          <a:r>
                            <a:rPr lang="en-US" sz="3200" strike="dblStrike" baseline="0" dirty="0"/>
                            <a:t>Standard Terminology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3200" dirty="0"/>
                            <a:t>Proposed Alternatives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28114139"/>
                      </a:ext>
                    </a:extLst>
                  </a:tr>
                  <a:tr h="551053">
                    <a:tc>
                      <a:txBody>
                        <a:bodyPr/>
                        <a:lstStyle/>
                        <a:p>
                          <a:r>
                            <a:rPr lang="en-US" sz="2800" strike="dblStrike" baseline="0" dirty="0"/>
                            <a:t>Base/Foundation/Pre-Trained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531" t="-118182" r="-531" b="-21590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86240850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r>
                            <a:rPr lang="en-US" sz="2800" strike="dblStrike" baseline="0" dirty="0"/>
                            <a:t>Fine-Tuning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i="1" dirty="0"/>
                            <a:t>fit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80584381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r>
                            <a:rPr lang="en-US" sz="2800" strike="dblStrike" baseline="0" dirty="0"/>
                            <a:t>Inference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i="1" dirty="0"/>
                            <a:t>predict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7795197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22087A5-410D-784E-AEC4-73A4800DD8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 2025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83288A-E312-1844-9E94-3A229661FF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39</a:t>
            </a:fld>
            <a:endParaRPr lang="en-US"/>
          </a:p>
        </p:txBody>
      </p:sp>
      <p:sp>
        <p:nvSpPr>
          <p:cNvPr id="13" name="Rounded Rectangular Callout 12">
            <a:extLst>
              <a:ext uri="{FF2B5EF4-FFF2-40B4-BE49-F238E27FC236}">
                <a16:creationId xmlns:a16="http://schemas.microsoft.com/office/drawing/2014/main" id="{E24A2ACC-8970-7243-9953-B9FCF6C72055}"/>
              </a:ext>
            </a:extLst>
          </p:cNvPr>
          <p:cNvSpPr/>
          <p:nvPr/>
        </p:nvSpPr>
        <p:spPr>
          <a:xfrm>
            <a:off x="122815" y="1919847"/>
            <a:ext cx="1831077" cy="729802"/>
          </a:xfrm>
          <a:prstGeom prst="wedgeRoundRectCallout">
            <a:avLst>
              <a:gd name="adj1" fmla="val 73549"/>
              <a:gd name="adj2" fmla="val -713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Not this</a:t>
            </a:r>
            <a:endParaRPr lang="en-US" dirty="0"/>
          </a:p>
        </p:txBody>
      </p:sp>
      <p:sp>
        <p:nvSpPr>
          <p:cNvPr id="15" name="Rounded Rectangular Callout 14">
            <a:extLst>
              <a:ext uri="{FF2B5EF4-FFF2-40B4-BE49-F238E27FC236}">
                <a16:creationId xmlns:a16="http://schemas.microsoft.com/office/drawing/2014/main" id="{C62BC0BD-C6CA-F14B-9307-4A203C018B9B}"/>
              </a:ext>
            </a:extLst>
          </p:cNvPr>
          <p:cNvSpPr/>
          <p:nvPr/>
        </p:nvSpPr>
        <p:spPr>
          <a:xfrm>
            <a:off x="8992616" y="2658249"/>
            <a:ext cx="2527790" cy="729802"/>
          </a:xfrm>
          <a:prstGeom prst="wedgeRoundRectCallout">
            <a:avLst>
              <a:gd name="adj1" fmla="val -76824"/>
              <a:gd name="adj2" fmla="val 3982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Emphasize this</a:t>
            </a:r>
            <a:endParaRPr lang="en-US" dirty="0"/>
          </a:p>
        </p:txBody>
      </p:sp>
      <p:sp>
        <p:nvSpPr>
          <p:cNvPr id="16" name="Rounded Rectangular Callout 15">
            <a:extLst>
              <a:ext uri="{FF2B5EF4-FFF2-40B4-BE49-F238E27FC236}">
                <a16:creationId xmlns:a16="http://schemas.microsoft.com/office/drawing/2014/main" id="{8551DB7A-4A95-B34D-ACBA-0E7B4365E71B}"/>
              </a:ext>
            </a:extLst>
          </p:cNvPr>
          <p:cNvSpPr/>
          <p:nvPr/>
        </p:nvSpPr>
        <p:spPr>
          <a:xfrm>
            <a:off x="194096" y="4123068"/>
            <a:ext cx="7617550" cy="2047211"/>
          </a:xfrm>
          <a:prstGeom prst="wedgeRoundRectCallout">
            <a:avLst>
              <a:gd name="adj1" fmla="val -30996"/>
              <a:gd name="adj2" fmla="val -11617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/>
              <a:t>Industry has an unfair advantage over academia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Pre-training requires $$$$, Big Data &amp; Logistics: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Big Investments </a:t>
            </a:r>
            <a:r>
              <a:rPr lang="en-US" sz="2400" dirty="0">
                <a:sym typeface="Wingdings" pitchFamily="2" charset="2"/>
              </a:rPr>
              <a:t> Risk Adverse  Less Creativity</a:t>
            </a:r>
            <a:endParaRPr lang="en-US" sz="2400" dirty="0"/>
          </a:p>
        </p:txBody>
      </p:sp>
      <p:pic>
        <p:nvPicPr>
          <p:cNvPr id="17" name="Picture 16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A68C2A19-C127-344A-8803-8D1D7BC347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78" t="10462" r="1268" b="3928"/>
          <a:stretch/>
        </p:blipFill>
        <p:spPr>
          <a:xfrm>
            <a:off x="7811646" y="4107122"/>
            <a:ext cx="4157192" cy="190447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1168C04-D730-814B-96AE-CA433F18E43A}"/>
              </a:ext>
            </a:extLst>
          </p:cNvPr>
          <p:cNvSpPr txBox="1"/>
          <p:nvPr/>
        </p:nvSpPr>
        <p:spPr>
          <a:xfrm>
            <a:off x="7760065" y="3732807"/>
            <a:ext cx="435084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4"/>
              </a:rPr>
              <a:t>https://www.youtube.com/watch?v=dG628PEN1fY</a:t>
            </a:r>
            <a:r>
              <a:rPr lang="en-US" sz="1400" dirty="0"/>
              <a:t> </a:t>
            </a:r>
          </a:p>
        </p:txBody>
      </p:sp>
      <p:sp>
        <p:nvSpPr>
          <p:cNvPr id="19" name="Rounded Rectangular Callout 18">
            <a:extLst>
              <a:ext uri="{FF2B5EF4-FFF2-40B4-BE49-F238E27FC236}">
                <a16:creationId xmlns:a16="http://schemas.microsoft.com/office/drawing/2014/main" id="{580D9872-D675-9242-A8B7-7787A9F64868}"/>
              </a:ext>
            </a:extLst>
          </p:cNvPr>
          <p:cNvSpPr/>
          <p:nvPr/>
        </p:nvSpPr>
        <p:spPr>
          <a:xfrm>
            <a:off x="8992616" y="2666571"/>
            <a:ext cx="2527790" cy="729802"/>
          </a:xfrm>
          <a:prstGeom prst="wedgeRoundRectCallout">
            <a:avLst>
              <a:gd name="adj1" fmla="val -100318"/>
              <a:gd name="adj2" fmla="val -2088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Emphasize this</a:t>
            </a:r>
            <a:endParaRPr lang="en-US" dirty="0"/>
          </a:p>
        </p:txBody>
      </p:sp>
      <p:sp>
        <p:nvSpPr>
          <p:cNvPr id="14" name="Rounded Rectangular Callout 13">
            <a:extLst>
              <a:ext uri="{FF2B5EF4-FFF2-40B4-BE49-F238E27FC236}">
                <a16:creationId xmlns:a16="http://schemas.microsoft.com/office/drawing/2014/main" id="{30D4D0F5-5273-3C47-85A7-1A2CB4880C8A}"/>
              </a:ext>
            </a:extLst>
          </p:cNvPr>
          <p:cNvSpPr/>
          <p:nvPr/>
        </p:nvSpPr>
        <p:spPr>
          <a:xfrm>
            <a:off x="9236208" y="242592"/>
            <a:ext cx="2732629" cy="1106848"/>
          </a:xfrm>
          <a:prstGeom prst="wedgeRoundRectCallout">
            <a:avLst>
              <a:gd name="adj1" fmla="val 9354"/>
              <a:gd name="adj2" fmla="val 16481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More opportunity for academics</a:t>
            </a:r>
          </a:p>
        </p:txBody>
      </p:sp>
    </p:spTree>
    <p:extLst>
      <p:ext uri="{BB962C8B-B14F-4D97-AF65-F5344CB8AC3E}">
        <p14:creationId xmlns:p14="http://schemas.microsoft.com/office/powerpoint/2010/main" val="2491397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6" grpId="0" animBg="1"/>
      <p:bldP spid="18" grpId="0"/>
      <p:bldP spid="1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871A8-BEE2-DCD1-8D0C-9B69513D27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dirty="0"/>
              <a:t>Chat on a phone</a:t>
            </a:r>
            <a:br>
              <a:rPr lang="en-US" dirty="0"/>
            </a:br>
            <a:r>
              <a:rPr lang="en-US" sz="2400" dirty="0"/>
              <a:t>What’s on the phone, stays on the phone</a:t>
            </a:r>
            <a:endParaRPr lang="en-US" dirty="0"/>
          </a:p>
        </p:txBody>
      </p:sp>
      <p:pic>
        <p:nvPicPr>
          <p:cNvPr id="5" name="Content Placeholder 4" descr="A screenshot of a phone&#10;&#10;AI-generated content may be incorrect.">
            <a:extLst>
              <a:ext uri="{FF2B5EF4-FFF2-40B4-BE49-F238E27FC236}">
                <a16:creationId xmlns:a16="http://schemas.microsoft.com/office/drawing/2014/main" id="{45D73C93-C3D3-09F7-C9F3-C77DEE8473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067159" y="65981"/>
            <a:ext cx="3007217" cy="6498474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C1FCE95-8CC0-454E-32C9-E9BD32F3E5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1219" y="3776111"/>
            <a:ext cx="2857500" cy="28575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2804EDD-C251-7CF7-00D7-F77135E2EE5D}"/>
              </a:ext>
            </a:extLst>
          </p:cNvPr>
          <p:cNvSpPr txBox="1"/>
          <p:nvPr/>
        </p:nvSpPr>
        <p:spPr>
          <a:xfrm>
            <a:off x="445674" y="1905506"/>
            <a:ext cx="6933886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Phones &gt;&gt; Datacenters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Short-term cost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Long-term cost (Economies of scale)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Latency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Privacy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Power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Weight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9E84B1-9920-B73E-B147-2A2032DF08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 2025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30B9A4-D8C6-B80F-18B4-E4114FC30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FE0E9-8952-F94B-8C47-0AD31E771CD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32585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586524A0-FD7B-5E47-8F85-05E99FA17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br>
              <a:rPr lang="en-US" sz="2000" dirty="0"/>
            </a:br>
            <a:r>
              <a:rPr lang="en-US" sz="4000" dirty="0"/>
              <a:t>VLSI History</a:t>
            </a:r>
            <a:br>
              <a:rPr lang="en-US" sz="2400" dirty="0"/>
            </a:br>
            <a:r>
              <a:rPr lang="en-US" sz="2400" dirty="0">
                <a:hlinkClick r:id="rId2"/>
              </a:rPr>
              <a:t>http://www.eecs.mit.edu/docs/newsletter/VLSI.pdf</a:t>
            </a:r>
            <a:br>
              <a:rPr lang="en-US" sz="2400" dirty="0"/>
            </a:br>
            <a:r>
              <a:rPr lang="en-US" sz="2400" dirty="0">
                <a:hlinkClick r:id="rId3"/>
              </a:rPr>
              <a:t>http://ai.eecs.umich.edu/people/conway/Memoirs/MIT/MIT_Reminiscences.pdf</a:t>
            </a:r>
            <a:r>
              <a:rPr lang="en-US" sz="2400" dirty="0"/>
              <a:t> </a:t>
            </a:r>
            <a:br>
              <a:rPr lang="en-US" sz="2000" dirty="0"/>
            </a:br>
            <a:r>
              <a:rPr lang="en-US" sz="2000" dirty="0"/>
              <a:t> 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887E0D-FD4B-9E47-95E2-D88930A368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 2025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9F914E-CFF6-EE42-9862-3FA11F6AD9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40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ontent Placeholder 17">
                <a:extLst>
                  <a:ext uri="{FF2B5EF4-FFF2-40B4-BE49-F238E27FC236}">
                    <a16:creationId xmlns:a16="http://schemas.microsoft.com/office/drawing/2014/main" id="{38183914-8CA2-154D-848C-1BD17469AEC1}"/>
                  </a:ext>
                </a:extLst>
              </p:cNvPr>
              <p:cNvSpPr>
                <a:spLocks noGrp="1"/>
              </p:cNvSpPr>
              <p:nvPr>
                <p:ph sz="half" idx="4294967295"/>
              </p:nvPr>
            </p:nvSpPr>
            <p:spPr>
              <a:xfrm>
                <a:off x="5064125" y="1706563"/>
                <a:ext cx="7127875" cy="4633912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sz="2900" dirty="0"/>
                  <a:t>Think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𝑝𝑟𝑒</m:t>
                        </m:r>
                      </m:sub>
                    </m:sSub>
                  </m:oMath>
                </a14:m>
                <a:r>
                  <a:rPr lang="en-US" sz="2900" dirty="0"/>
                  <a:t> like Intel CPU chips</a:t>
                </a:r>
              </a:p>
              <a:p>
                <a:r>
                  <a:rPr lang="en-US" sz="2900" dirty="0"/>
                  <a:t>Universities can afford </a:t>
                </a:r>
              </a:p>
              <a:p>
                <a:pPr lvl="1"/>
                <a:r>
                  <a:rPr lang="en-US" sz="2600" dirty="0"/>
                  <a:t>to program CPUs and models (</a:t>
                </a:r>
                <a:r>
                  <a:rPr lang="en-US" sz="2600" i="1" dirty="0"/>
                  <a:t>fit/predict</a:t>
                </a:r>
                <a:r>
                  <a:rPr lang="en-US" sz="2600" dirty="0"/>
                  <a:t>)</a:t>
                </a:r>
              </a:p>
              <a:p>
                <a:pPr lvl="1"/>
                <a:r>
                  <a:rPr lang="en-US" sz="2600" dirty="0">
                    <a:sym typeface="Wingdings" pitchFamily="2" charset="2"/>
                  </a:rPr>
                  <a:t>but not VLSI fabrication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𝑝𝑟𝑒</m:t>
                        </m:r>
                      </m:sub>
                    </m:sSub>
                  </m:oMath>
                </a14:m>
                <a:r>
                  <a:rPr lang="en-US" sz="2600" dirty="0">
                    <a:sym typeface="Wingdings" pitchFamily="2" charset="2"/>
                  </a:rPr>
                  <a:t>)</a:t>
                </a:r>
              </a:p>
              <a:p>
                <a:r>
                  <a:rPr lang="en-US" dirty="0">
                    <a:sym typeface="Wingdings" pitchFamily="2" charset="2"/>
                  </a:rPr>
                  <a:t>Jon Allen (my thesis advisor at MIT)</a:t>
                </a:r>
              </a:p>
              <a:p>
                <a:pPr lvl="1"/>
                <a:r>
                  <a:rPr lang="en-US" dirty="0">
                    <a:sym typeface="Wingdings" pitchFamily="2" charset="2"/>
                  </a:rPr>
                  <a:t>Invested big $$$$ in VLSI fabrication</a:t>
                </a:r>
              </a:p>
              <a:p>
                <a:pPr lvl="1"/>
                <a:r>
                  <a:rPr lang="en-US" dirty="0"/>
                  <a:t>Big $$$$ </a:t>
                </a:r>
                <a:r>
                  <a:rPr lang="en-US" dirty="0">
                    <a:sym typeface="Wingdings" pitchFamily="2" charset="2"/>
                  </a:rPr>
                  <a:t> (Too) Much Responsibility</a:t>
                </a:r>
              </a:p>
              <a:p>
                <a:pPr lvl="2"/>
                <a:r>
                  <a:rPr lang="en-US" dirty="0">
                    <a:sym typeface="Wingdings" pitchFamily="2" charset="2"/>
                  </a:rPr>
                  <a:t>Creativity requires willingness to take risks</a:t>
                </a:r>
              </a:p>
              <a:p>
                <a:r>
                  <a:rPr lang="en-US" dirty="0">
                    <a:sym typeface="Wingdings" pitchFamily="2" charset="2"/>
                  </a:rPr>
                  <a:t>Industry can afford to work on projects</a:t>
                </a:r>
              </a:p>
              <a:p>
                <a:pPr lvl="1"/>
                <a:r>
                  <a:rPr lang="en-US" dirty="0">
                    <a:sym typeface="Wingdings" pitchFamily="2" charset="2"/>
                  </a:rPr>
                  <a:t>with industrial challenges/rewards:</a:t>
                </a:r>
              </a:p>
              <a:p>
                <a:pPr lvl="2"/>
                <a:r>
                  <a:rPr lang="en-US" dirty="0">
                    <a:sym typeface="Wingdings" pitchFamily="2" charset="2"/>
                  </a:rPr>
                  <a:t>Capital, ROI, Scale, Logistics</a:t>
                </a:r>
              </a:p>
              <a:p>
                <a:pPr lvl="1"/>
                <a:r>
                  <a:rPr lang="en-US" dirty="0">
                    <a:sym typeface="Wingdings" pitchFamily="2" charset="2"/>
                  </a:rPr>
                  <a:t>Academics have other priorities:</a:t>
                </a:r>
              </a:p>
              <a:p>
                <a:pPr lvl="2"/>
                <a:r>
                  <a:rPr lang="en-US" dirty="0">
                    <a:sym typeface="Wingdings" pitchFamily="2" charset="2"/>
                  </a:rPr>
                  <a:t>Bottom line: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sym typeface="Wingdings" pitchFamily="2" charset="2"/>
                      </a:rPr>
                      <m:t>𝑓𝑖𝑡</m:t>
                    </m:r>
                    <m:r>
                      <a:rPr lang="en-US" i="1" dirty="0" smtClean="0">
                        <a:latin typeface="Cambria Math" panose="02040503050406030204" pitchFamily="18" charset="0"/>
                        <a:sym typeface="Wingdings" pitchFamily="2" charset="2"/>
                      </a:rPr>
                      <m:t>/</m:t>
                    </m:r>
                    <m:r>
                      <a:rPr lang="en-US" i="1" dirty="0" smtClean="0">
                        <a:latin typeface="Cambria Math" panose="02040503050406030204" pitchFamily="18" charset="0"/>
                        <a:sym typeface="Wingdings" pitchFamily="2" charset="2"/>
                      </a:rPr>
                      <m:t>𝑝𝑟𝑒𝑑𝑖𝑐𝑡</m:t>
                    </m:r>
                    <m:r>
                      <a:rPr lang="en-US" i="1" dirty="0" smtClean="0">
                        <a:latin typeface="Cambria Math" panose="02040503050406030204" pitchFamily="18" charset="0"/>
                        <a:sym typeface="Wingdings" pitchFamily="2" charset="2"/>
                      </a:rPr>
                      <m:t> ≫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𝑝𝑟𝑒</m:t>
                        </m:r>
                      </m:sub>
                    </m:sSub>
                  </m:oMath>
                </a14:m>
                <a:endParaRPr lang="en-US" dirty="0">
                  <a:sym typeface="Wingdings" pitchFamily="2" charset="2"/>
                </a:endParaRPr>
              </a:p>
            </p:txBody>
          </p:sp>
        </mc:Choice>
        <mc:Fallback xmlns="">
          <p:sp>
            <p:nvSpPr>
              <p:cNvPr id="18" name="Content Placeholder 17">
                <a:extLst>
                  <a:ext uri="{FF2B5EF4-FFF2-40B4-BE49-F238E27FC236}">
                    <a16:creationId xmlns:a16="http://schemas.microsoft.com/office/drawing/2014/main" id="{38183914-8CA2-154D-848C-1BD17469AE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4294967295"/>
              </p:nvPr>
            </p:nvSpPr>
            <p:spPr>
              <a:xfrm>
                <a:off x="5064125" y="1706563"/>
                <a:ext cx="7127875" cy="4633912"/>
              </a:xfrm>
              <a:blipFill>
                <a:blip r:embed="rId4"/>
                <a:stretch>
                  <a:fillRect l="-1421" t="-35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Content Placeholder 13">
            <a:extLst>
              <a:ext uri="{FF2B5EF4-FFF2-40B4-BE49-F238E27FC236}">
                <a16:creationId xmlns:a16="http://schemas.microsoft.com/office/drawing/2014/main" id="{082A9CFE-F32E-B347-ABEF-3BCAA13347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6730" y="1706563"/>
            <a:ext cx="4638073" cy="5574608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FF16846-BABA-824C-B1F9-F46BD6AAFFAF}"/>
              </a:ext>
            </a:extLst>
          </p:cNvPr>
          <p:cNvCxnSpPr>
            <a:cxnSpLocks/>
          </p:cNvCxnSpPr>
          <p:nvPr/>
        </p:nvCxnSpPr>
        <p:spPr>
          <a:xfrm flipH="1" flipV="1">
            <a:off x="4818589" y="3005276"/>
            <a:ext cx="679471" cy="22022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ular Callout 23">
            <a:extLst>
              <a:ext uri="{FF2B5EF4-FFF2-40B4-BE49-F238E27FC236}">
                <a16:creationId xmlns:a16="http://schemas.microsoft.com/office/drawing/2014/main" id="{510AF1F4-9325-D641-AA7B-068762C0E454}"/>
              </a:ext>
            </a:extLst>
          </p:cNvPr>
          <p:cNvSpPr/>
          <p:nvPr/>
        </p:nvSpPr>
        <p:spPr>
          <a:xfrm>
            <a:off x="8153400" y="238716"/>
            <a:ext cx="3958354" cy="603074"/>
          </a:xfrm>
          <a:prstGeom prst="wedgeRoundRectCallout">
            <a:avLst>
              <a:gd name="adj1" fmla="val 5656"/>
              <a:gd name="adj2" fmla="val 12776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Perspective from MIT and beyond:</a:t>
            </a:r>
          </a:p>
          <a:p>
            <a:pPr algn="ctr"/>
            <a:r>
              <a:rPr lang="en-US" dirty="0"/>
              <a:t> IBM, Silicon Valley, </a:t>
            </a:r>
            <a:r>
              <a:rPr lang="en-US" dirty="0" err="1"/>
              <a:t>Mich</a:t>
            </a:r>
            <a:r>
              <a:rPr lang="en-US" dirty="0"/>
              <a:t>, LGBTQ, etc.</a:t>
            </a:r>
          </a:p>
        </p:txBody>
      </p:sp>
    </p:spTree>
    <p:extLst>
      <p:ext uri="{BB962C8B-B14F-4D97-AF65-F5344CB8AC3E}">
        <p14:creationId xmlns:p14="http://schemas.microsoft.com/office/powerpoint/2010/main" val="1120279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B6A126-BE92-9F29-439B-9562B8D013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060FBC9-C46C-259A-3EC9-DD9ECE455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Agenda: </a:t>
            </a:r>
            <a:br>
              <a:rPr lang="en-US" dirty="0"/>
            </a:br>
            <a:r>
              <a:rPr lang="en-US" dirty="0"/>
              <a:t>Unifying Themes: </a:t>
            </a:r>
            <a:r>
              <a:rPr lang="en-US" dirty="0">
                <a:sym typeface="Wingdings" pitchFamily="2" charset="2"/>
              </a:rPr>
              <a:t>Scaling, Growth &amp; Collaboration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C7886E3-9797-FC50-B6B1-934816A9A1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Macro (Large Market Forces)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984F671-FF9A-A0C0-90DF-711A469943F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62500" lnSpcReduction="20000"/>
          </a:bodyPr>
          <a:lstStyle/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Who can afford to play?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Narrative: Big companies with deep pockets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DeepSeek showed anyone can contribute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Clouds 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sym typeface="Wingdings" pitchFamily="2" charset="2"/>
              </a:rPr>
              <a:t> Phones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Inference &gt;&gt; Training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“</a:t>
            </a:r>
            <a:r>
              <a:rPr lang="en-US" dirty="0"/>
              <a:t>Implications for global warming</a:t>
            </a:r>
          </a:p>
          <a:p>
            <a:pPr>
              <a:buFont typeface="Wingdings" pitchFamily="2" charset="2"/>
              <a:buChar char="Ø"/>
            </a:pPr>
            <a:r>
              <a:rPr lang="en-US" b="1" dirty="0"/>
              <a:t>“Diseconomies of scale”</a:t>
            </a:r>
          </a:p>
          <a:p>
            <a:r>
              <a:rPr lang="en-US" dirty="0"/>
              <a:t>Peak Data: </a:t>
            </a:r>
          </a:p>
          <a:p>
            <a:pPr lvl="1"/>
            <a:r>
              <a:rPr lang="en-US" dirty="0"/>
              <a:t>Scaling laws break down if we run out of data</a:t>
            </a:r>
          </a:p>
          <a:p>
            <a:r>
              <a:rPr lang="en-US" dirty="0"/>
              <a:t>Moore’s Law: Everything is getting better </a:t>
            </a:r>
          </a:p>
          <a:p>
            <a:pPr lvl="1"/>
            <a:r>
              <a:rPr lang="en-US" dirty="0"/>
              <a:t>but at different rates </a:t>
            </a:r>
            <a:r>
              <a:rPr lang="en-US" dirty="0">
                <a:sym typeface="Wingdings" pitchFamily="2" charset="2"/>
              </a:rPr>
              <a:t> need to rebalance</a:t>
            </a:r>
            <a:endParaRPr lang="en-US" dirty="0"/>
          </a:p>
          <a:p>
            <a:r>
              <a:rPr lang="en-US" dirty="0"/>
              <a:t>Should we be more concerned about </a:t>
            </a:r>
          </a:p>
          <a:p>
            <a:pPr lvl="1"/>
            <a:r>
              <a:rPr lang="en-US" dirty="0"/>
              <a:t>supply or demand?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9DE4AE1-477D-E589-CEB5-57DF0456BE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Micro (Personal Research)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8318C918-7516-CEAB-A095-7D90896ECD16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Catch-as-catch-can </a:t>
            </a:r>
            <a:r>
              <a:rPr lang="en-US" dirty="0">
                <a:sym typeface="Wingdings" pitchFamily="2" charset="2"/>
              </a:rPr>
              <a:t> Revival of Sampling</a:t>
            </a:r>
            <a:endParaRPr lang="en-US" dirty="0"/>
          </a:p>
          <a:p>
            <a:r>
              <a:rPr lang="en-US" dirty="0"/>
              <a:t>Unify LLMs and Linear Algebra</a:t>
            </a:r>
          </a:p>
          <a:p>
            <a:pPr lvl="1"/>
            <a:r>
              <a:rPr lang="en-US" dirty="0"/>
              <a:t>SVD with Batching</a:t>
            </a:r>
          </a:p>
          <a:p>
            <a:pPr lvl="1"/>
            <a:r>
              <a:rPr lang="en-US" dirty="0"/>
              <a:t>Better Together</a:t>
            </a:r>
          </a:p>
          <a:p>
            <a:pPr lvl="2"/>
            <a:r>
              <a:rPr lang="en-US" dirty="0"/>
              <a:t>Academic Search</a:t>
            </a:r>
          </a:p>
          <a:p>
            <a:pPr lvl="3"/>
            <a:r>
              <a:rPr lang="en-US" dirty="0"/>
              <a:t>BERT Embeddings of Papers</a:t>
            </a:r>
          </a:p>
          <a:p>
            <a:pPr lvl="3"/>
            <a:r>
              <a:rPr lang="en-US" dirty="0"/>
              <a:t>Spectral Clustering of Citations</a:t>
            </a:r>
          </a:p>
          <a:p>
            <a:pPr lvl="1"/>
            <a:r>
              <a:rPr lang="en-US" dirty="0"/>
              <a:t>Loss Functions</a:t>
            </a:r>
          </a:p>
          <a:p>
            <a:pPr lvl="2"/>
            <a:r>
              <a:rPr lang="en-US" dirty="0"/>
              <a:t>Entropy: Predict the next word</a:t>
            </a:r>
          </a:p>
          <a:p>
            <a:pPr lvl="2"/>
            <a:r>
              <a:rPr lang="en-US" dirty="0"/>
              <a:t>Nuclear Norm: within </a:t>
            </a:r>
            <a:r>
              <a:rPr lang="en-US" dirty="0">
                <a:sym typeface="Wingdings" pitchFamily="2" charset="2"/>
              </a:rPr>
              <a:t> across</a:t>
            </a:r>
          </a:p>
          <a:p>
            <a:r>
              <a:rPr lang="en-US" dirty="0">
                <a:sym typeface="Wingdings" pitchFamily="2" charset="2"/>
              </a:rPr>
              <a:t>Low Resource Languages </a:t>
            </a:r>
          </a:p>
          <a:p>
            <a:pPr lvl="1"/>
            <a:r>
              <a:rPr lang="en-US" dirty="0">
                <a:sym typeface="Wingdings" pitchFamily="2" charset="2"/>
              </a:rPr>
              <a:t>Growth Opportunities</a:t>
            </a:r>
          </a:p>
          <a:p>
            <a:pPr lvl="1"/>
            <a:r>
              <a:rPr lang="en-US" dirty="0">
                <a:sym typeface="Wingdings" pitchFamily="2" charset="2"/>
              </a:rPr>
              <a:t>Target languages with future demand</a:t>
            </a:r>
          </a:p>
          <a:p>
            <a:pPr lvl="2"/>
            <a:r>
              <a:rPr lang="en-US" dirty="0">
                <a:sym typeface="Wingdings" pitchFamily="2" charset="2"/>
              </a:rPr>
              <a:t>Many speakers and impressive GDP growth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06D274C-AFBF-8645-FD4D-023830CA97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 2025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B09E66A-624B-BEBF-2E34-577640A37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FE0E9-8952-F94B-8C47-0AD31E771CD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6665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47757-D196-B3F7-90F9-32AB153B53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“Diseconomies of Scale”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2B2C907-A4F5-1D7D-2AB0-858653237D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Thinking Machines (CM-2)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501B567-17D6-886F-6B2A-F68B4CBD4E3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Cray-1</a:t>
            </a:r>
          </a:p>
        </p:txBody>
      </p:sp>
      <p:pic>
        <p:nvPicPr>
          <p:cNvPr id="40964" name="Picture 4" descr="Cray-1 - Wikipedia">
            <a:extLst>
              <a:ext uri="{FF2B5EF4-FFF2-40B4-BE49-F238E27FC236}">
                <a16:creationId xmlns:a16="http://schemas.microsoft.com/office/drawing/2014/main" id="{3AFD8236-0A23-D29B-34E4-30A105631CDD}"/>
              </a:ext>
            </a:extLst>
          </p:cNvPr>
          <p:cNvPicPr>
            <a:picLocks noGrp="1" noChangeAspect="1" noChangeArrowheads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77844" y="2505075"/>
            <a:ext cx="3771900" cy="3684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Content Placeholder 8" descr="A group of people walking in a museum&#10;&#10;AI-generated content may be incorrect.">
            <a:extLst>
              <a:ext uri="{FF2B5EF4-FFF2-40B4-BE49-F238E27FC236}">
                <a16:creationId xmlns:a16="http://schemas.microsoft.com/office/drawing/2014/main" id="{D34230E5-DCC2-2F0F-A138-E2F49512F90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959492" y="2505075"/>
            <a:ext cx="4918379" cy="3684588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F0F7328-A364-049B-9A43-0D669B6B7C83}"/>
              </a:ext>
            </a:extLst>
          </p:cNvPr>
          <p:cNvSpPr txBox="1"/>
          <p:nvPr/>
        </p:nvSpPr>
        <p:spPr>
          <a:xfrm>
            <a:off x="1015972" y="1262122"/>
            <a:ext cx="6353599" cy="830997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2400" dirty="0"/>
              <a:t>Scale depends on size of market, not machine;</a:t>
            </a:r>
            <a:br>
              <a:rPr lang="en-US" sz="2400" dirty="0"/>
            </a:br>
            <a:r>
              <a:rPr lang="en-US" sz="2400" dirty="0"/>
              <a:t>Phones/PCs are bigger than Super-computers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80E1CF-E71E-74C7-D680-66584042FF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 2025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58010D-375C-5DAD-7D58-C114746A27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FE0E9-8952-F94B-8C47-0AD31E771CD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893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803F535C-A688-9C50-4528-CDB1DF710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http://recommendpapers.xyz</a:t>
            </a:r>
            <a:endParaRPr lang="en-US" dirty="0"/>
          </a:p>
        </p:txBody>
      </p:sp>
      <p:pic>
        <p:nvPicPr>
          <p:cNvPr id="8" name="Content Placeholder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6FA6936-19A4-F251-7FEC-EF83587346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316893" y="1825625"/>
            <a:ext cx="7558214" cy="4351338"/>
          </a:xfrm>
        </p:spPr>
      </p:pic>
      <p:pic>
        <p:nvPicPr>
          <p:cNvPr id="25605" name="Picture 5">
            <a:extLst>
              <a:ext uri="{FF2B5EF4-FFF2-40B4-BE49-F238E27FC236}">
                <a16:creationId xmlns:a16="http://schemas.microsoft.com/office/drawing/2014/main" id="{409BDD45-9E6C-ADF2-220A-1A6FE50038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8950" y="45104"/>
            <a:ext cx="2662518" cy="2662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0F2A80A-DAEF-CF2F-B77E-9348D415B2A8}"/>
              </a:ext>
            </a:extLst>
          </p:cNvPr>
          <p:cNvSpPr txBox="1"/>
          <p:nvPr/>
        </p:nvSpPr>
        <p:spPr>
          <a:xfrm>
            <a:off x="5635648" y="2631683"/>
            <a:ext cx="3501528" cy="1015663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/>
              <a:t>Academic Search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200M papers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Modest hardware: $1k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C5A2A5-29FE-C497-918A-0D5AB09684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 2025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299719-DF54-F58E-6CCD-7423EB06A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FE0E9-8952-F94B-8C47-0AD31E771CD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545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BA457D3-F1B5-3DC3-241E-FB0CCA7ED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Clouds </a:t>
            </a:r>
            <a:r>
              <a:rPr lang="en-US" dirty="0">
                <a:sym typeface="Wingdings" pitchFamily="2" charset="2"/>
              </a:rPr>
              <a:t> Edge (Phones, NAS, etc.)</a:t>
            </a:r>
            <a:br>
              <a:rPr lang="en-US" dirty="0">
                <a:sym typeface="Wingdings" pitchFamily="2" charset="2"/>
              </a:rPr>
            </a:br>
            <a:r>
              <a:rPr lang="en-US" dirty="0">
                <a:sym typeface="Wingdings" pitchFamily="2" charset="2"/>
              </a:rPr>
              <a:t>AWS: $276/TB/year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88B8BF-EE74-D3EB-0862-0B349478B5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Disk: 68 TBs @ $11/TB</a:t>
            </a:r>
          </a:p>
          <a:p>
            <a:r>
              <a:rPr lang="en-US" dirty="0"/>
              <a:t>Broadband: 2Gps @ $100/month</a:t>
            </a:r>
          </a:p>
        </p:txBody>
      </p:sp>
      <p:pic>
        <p:nvPicPr>
          <p:cNvPr id="15" name="Content Placeholder 14" descr="A black box on a white shelf&#10;&#10;AI-generated content may be incorrect.">
            <a:extLst>
              <a:ext uri="{FF2B5EF4-FFF2-40B4-BE49-F238E27FC236}">
                <a16:creationId xmlns:a16="http://schemas.microsoft.com/office/drawing/2014/main" id="{8F8AB6BB-543C-71EA-A0CE-516F4CAE4B6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rcRect l="25007" t="9814" r="13109" b="24434"/>
          <a:stretch>
            <a:fillRect/>
          </a:stretch>
        </p:blipFill>
        <p:spPr>
          <a:xfrm>
            <a:off x="839788" y="2603866"/>
            <a:ext cx="4070309" cy="3784147"/>
          </a:xfr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DAC24E7-2D95-917A-E5DE-D3B932127D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SSD: 4TBs @ $60/TB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7D73D9D2-1D66-F605-4357-85962A911AD4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 rotWithShape="1">
          <a:blip r:embed="rId3"/>
          <a:srcRect l="13118" t="14596" r="11935" b="15069"/>
          <a:stretch>
            <a:fillRect/>
          </a:stretch>
        </p:blipFill>
        <p:spPr bwMode="auto">
          <a:xfrm>
            <a:off x="6172199" y="2743199"/>
            <a:ext cx="4562395" cy="3746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415D940-57AF-BD27-DCFE-68D374DE564E}"/>
              </a:ext>
            </a:extLst>
          </p:cNvPr>
          <p:cNvSpPr txBox="1"/>
          <p:nvPr/>
        </p:nvSpPr>
        <p:spPr>
          <a:xfrm>
            <a:off x="1868957" y="5896776"/>
            <a:ext cx="7302339" cy="83099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Scale depends on size of market, not machine;</a:t>
            </a:r>
            <a:br>
              <a:rPr lang="en-US" sz="2400" dirty="0"/>
            </a:br>
            <a:r>
              <a:rPr lang="en-US" sz="2400" dirty="0"/>
              <a:t>Phones/PCs are bigger than Super-computers/Clouds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1A5DB8F8-2B3C-EAB7-251F-EF4208D554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 2025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85BE2BE-19CC-811D-4B7A-362B3AF8D9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FE0E9-8952-F94B-8C47-0AD31E771CD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216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0AF92-D95B-64C1-8566-0CCDB630E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937" y="433020"/>
            <a:ext cx="10515600" cy="1325563"/>
          </a:xfrm>
        </p:spPr>
        <p:txBody>
          <a:bodyPr/>
          <a:lstStyle/>
          <a:p>
            <a:r>
              <a:rPr lang="en-US" dirty="0"/>
              <a:t>Clouds are Super-Expensive</a:t>
            </a:r>
            <a:br>
              <a:rPr lang="en-US" dirty="0"/>
            </a:br>
            <a:r>
              <a:rPr lang="en-US" dirty="0"/>
              <a:t>Diseconomies of Scale</a:t>
            </a:r>
          </a:p>
        </p:txBody>
      </p:sp>
      <p:pic>
        <p:nvPicPr>
          <p:cNvPr id="9" name="Content Placeholder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E95D834-81FE-A173-28EE-CB11D4F1E88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rcRect t="56890" r="25966"/>
          <a:stretch>
            <a:fillRect/>
          </a:stretch>
        </p:blipFill>
        <p:spPr>
          <a:xfrm>
            <a:off x="-212678" y="1637729"/>
            <a:ext cx="10217765" cy="4393919"/>
          </a:xfrm>
        </p:spPr>
      </p:pic>
      <p:pic>
        <p:nvPicPr>
          <p:cNvPr id="16" name="Content Placeholder 15" descr="A screenshot of a website&#10;&#10;AI-generated content may be incorrect.">
            <a:extLst>
              <a:ext uri="{FF2B5EF4-FFF2-40B4-BE49-F238E27FC236}">
                <a16:creationId xmlns:a16="http://schemas.microsoft.com/office/drawing/2014/main" id="{C342714D-432F-1B46-D39E-E7FE46E8735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9001734" y="4572000"/>
            <a:ext cx="3190265" cy="2214500"/>
          </a:xfr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202BBEC-068F-CE67-4923-39C4BF3402B7}"/>
              </a:ext>
            </a:extLst>
          </p:cNvPr>
          <p:cNvSpPr txBox="1"/>
          <p:nvPr/>
        </p:nvSpPr>
        <p:spPr>
          <a:xfrm>
            <a:off x="838200" y="5929290"/>
            <a:ext cx="79737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http://perspectives.mvdirona.com/2008/04/06/DiseconomiesOfScale.aspx</a:t>
            </a:r>
            <a:r>
              <a:rPr lang="en-US" dirty="0"/>
              <a:t> 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F7ED264-1490-5402-6132-113903049C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88270" y="2668138"/>
            <a:ext cx="1791174" cy="1791174"/>
          </a:xfrm>
          <a:prstGeom prst="rect">
            <a:avLst/>
          </a:prstGeom>
        </p:spPr>
      </p:pic>
      <p:sp>
        <p:nvSpPr>
          <p:cNvPr id="20" name="Date Placeholder 19">
            <a:extLst>
              <a:ext uri="{FF2B5EF4-FFF2-40B4-BE49-F238E27FC236}">
                <a16:creationId xmlns:a16="http://schemas.microsoft.com/office/drawing/2014/main" id="{B694149B-2435-8F69-5C52-DDDFAA3B66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 2025</a:t>
            </a: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045B5A67-0D17-9F15-897B-BACC765920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FE0E9-8952-F94B-8C47-0AD31E771CD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123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5705</TotalTime>
  <Words>2728</Words>
  <Application>Microsoft Macintosh PowerPoint</Application>
  <PresentationFormat>Widescreen</PresentationFormat>
  <Paragraphs>583</Paragraphs>
  <Slides>40</Slides>
  <Notes>5</Notes>
  <HiddenSlides>9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7" baseType="lpstr">
      <vt:lpstr>Aptos</vt:lpstr>
      <vt:lpstr>Aptos Display</vt:lpstr>
      <vt:lpstr>Arial</vt:lpstr>
      <vt:lpstr>Cambria Math</vt:lpstr>
      <vt:lpstr>Times New Roman</vt:lpstr>
      <vt:lpstr>Wingdings</vt:lpstr>
      <vt:lpstr>Office Theme</vt:lpstr>
      <vt:lpstr>Vision</vt:lpstr>
      <vt:lpstr>Agenda:  Unifying Themes: Scaling, Growth &amp; Collaboration</vt:lpstr>
      <vt:lpstr>Narrative: Chatbots</vt:lpstr>
      <vt:lpstr>Chat on a phone What’s on the phone, stays on the phone</vt:lpstr>
      <vt:lpstr>Agenda:  Unifying Themes: Scaling, Growth &amp; Collaboration</vt:lpstr>
      <vt:lpstr>“Diseconomies of Scale”</vt:lpstr>
      <vt:lpstr>http://recommendpapers.xyz</vt:lpstr>
      <vt:lpstr>Clouds  Edge (Phones, NAS, etc.) AWS: $276/TB/year</vt:lpstr>
      <vt:lpstr>Clouds are Super-Expensive Diseconomies of Scale</vt:lpstr>
      <vt:lpstr>On Delivering Embarrassingly Distributed Cloud Services</vt:lpstr>
      <vt:lpstr>Agenda:  Unifying Themes: Scaling, Growth &amp; Collaboration</vt:lpstr>
      <vt:lpstr>Peak Data:  We are running out of data</vt:lpstr>
      <vt:lpstr>“It never pays to think until you’ve run out of data” – Eric Brill</vt:lpstr>
      <vt:lpstr>Data Scope</vt:lpstr>
      <vt:lpstr>Agenda:  Unifying Themes: Scaling, Growth &amp; Collaboration</vt:lpstr>
      <vt:lpstr>Everything is getting better SPEC Benchmark: 50k speedup over 40 years</vt:lpstr>
      <vt:lpstr>Exponential Improvements Everywhere, But with Different Time Constants</vt:lpstr>
      <vt:lpstr>Mobility Gap: Disks &gt;&gt; Bandwidth Different Time Constants  Rebalancing</vt:lpstr>
      <vt:lpstr>Agenda:  Unifying Themes: Scaling, Growth &amp; Collaboration</vt:lpstr>
      <vt:lpstr>Demand may not keep up with supply Different Time Constants  Rebalancing</vt:lpstr>
      <vt:lpstr>Agenda:  Unifying Themes: Scaling, Growth &amp; Collaboration</vt:lpstr>
      <vt:lpstr>My Current Research</vt:lpstr>
      <vt:lpstr>Better Together</vt:lpstr>
      <vt:lpstr>Network Effects Catch-as-catch-can  Revival of Sampling</vt:lpstr>
      <vt:lpstr>Metcalfe’s Law (Network Effects)</vt:lpstr>
      <vt:lpstr>My Current Research Catch-as-catch-can  Revival of Sampling</vt:lpstr>
      <vt:lpstr>Low Resource Languages  Growth Opportunities Stratify by Resources and Opportunities</vt:lpstr>
      <vt:lpstr>PowerPoint Presentation</vt:lpstr>
      <vt:lpstr>Embrace Diversity &amp; Multiple Perspectives</vt:lpstr>
      <vt:lpstr>PowerPoint Presentation</vt:lpstr>
      <vt:lpstr>Adding Perspective to Speech/Vision Research COCO (Objective)  ArtEmis (Subjective)</vt:lpstr>
      <vt:lpstr>Agenda/Conclusions:  Unifying Themes: Scaling, Growth &amp; Collaboration Catch-as-catch-can  Revival of Sampling</vt:lpstr>
      <vt:lpstr>backup</vt:lpstr>
      <vt:lpstr>Enterprise  Consumer</vt:lpstr>
      <vt:lpstr>Bottlenecks:  Different time constants  Rebalancing</vt:lpstr>
      <vt:lpstr>Bottlenecks</vt:lpstr>
      <vt:lpstr>Agenda: Unifying Theme  Scaling</vt:lpstr>
      <vt:lpstr>PowerPoint Presentation</vt:lpstr>
      <vt:lpstr>Why Change Terminology?</vt:lpstr>
      <vt:lpstr> VLSI History http://www.eecs.mit.edu/docs/newsletter/VLSI.pdf http://ai.eecs.umich.edu/people/conway/Memoirs/MIT/MIT_Reminiscences.pdf 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Kenneth Church</dc:creator>
  <cp:lastModifiedBy>Kenneth Church</cp:lastModifiedBy>
  <cp:revision>61</cp:revision>
  <dcterms:created xsi:type="dcterms:W3CDTF">2025-08-28T15:59:18Z</dcterms:created>
  <dcterms:modified xsi:type="dcterms:W3CDTF">2025-09-03T14:47:30Z</dcterms:modified>
</cp:coreProperties>
</file>